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5" r:id="rId18"/>
    <p:sldId id="273" r:id="rId19"/>
    <p:sldId id="274" r:id="rId2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A16"/>
    <a:srgbClr val="6D6E71"/>
    <a:srgbClr val="969696"/>
    <a:srgbClr val="DCDDDE"/>
    <a:srgbClr val="6D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-210" y="-210"/>
      </p:cViewPr>
      <p:guideLst>
        <p:guide orient="horz" pos="2160"/>
        <p:guide orient="horz" pos="4156"/>
        <p:guide orient="horz" pos="935"/>
        <p:guide orient="horz" pos="391"/>
        <p:guide pos="2880"/>
        <p:guide pos="295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ebarra\Documents\_VANESSA\Pesquisas\Ipsos\Tom%20Micro\Audi&#234;ncia%20e%20Perfil\3_S&#227;o%20Paulo\Band%20Outernet%20SP%20-%20Ranking%20Ve&#237;culos%20(banco%20jul12jun13)%20ShareEst&#225;tico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938110284995373E-2"/>
          <c:y val="0.13047076614080363"/>
          <c:w val="0.43931859469202267"/>
          <c:h val="0.85646293852734989"/>
        </c:manualLayout>
      </c:layout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dPt>
            <c:idx val="0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c:spPr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c:spPr>
          </c:dPt>
          <c:dPt>
            <c:idx val="2"/>
            <c:bubble3D val="0"/>
            <c:spPr>
              <a:solidFill>
                <a:srgbClr val="FF0000"/>
              </a:solidFill>
              <a:ln>
                <a:solidFill>
                  <a:schemeClr val="accent1"/>
                </a:solidFill>
              </a:ln>
            </c:spPr>
          </c:dPt>
          <c:dPt>
            <c:idx val="3"/>
            <c:bubble3D val="0"/>
            <c:spPr>
              <a:solidFill>
                <a:srgbClr val="E20A16"/>
              </a:solidFill>
              <a:ln>
                <a:solidFill>
                  <a:schemeClr val="accent1"/>
                </a:solidFill>
              </a:ln>
            </c:spPr>
          </c:dPt>
          <c:dPt>
            <c:idx val="4"/>
            <c:bubble3D val="0"/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accent1"/>
                </a:solidFill>
              </a:ln>
            </c:spPr>
          </c:dPt>
          <c:dLbls>
            <c:dLbl>
              <c:idx val="2"/>
              <c:spPr/>
              <c:txPr>
                <a:bodyPr/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/>
                <a:lstStyle/>
                <a:p>
                  <a:pPr>
                    <a:defRPr b="1">
                      <a:solidFill>
                        <a:schemeClr val="bg1"/>
                      </a:solidFill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1.2417529616255358E-2"/>
                  <c:y val="2.5950134482369387E-2"/>
                </c:manualLayout>
              </c:layout>
              <c:spPr/>
              <c:txPr>
                <a:bodyPr/>
                <a:lstStyle/>
                <a:p>
                  <a:pPr>
                    <a:defRPr b="1">
                      <a:solidFill>
                        <a:schemeClr val="tx1"/>
                      </a:solidFill>
                    </a:defRPr>
                  </a:pPr>
                  <a:endParaRPr lang="pt-B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Plan1!$A$2:$A$6</c:f>
              <c:strCache>
                <c:ptCount val="5"/>
                <c:pt idx="0">
                  <c:v>Classe A</c:v>
                </c:pt>
                <c:pt idx="1">
                  <c:v>Classe B1</c:v>
                </c:pt>
                <c:pt idx="2">
                  <c:v>Classe B2</c:v>
                </c:pt>
                <c:pt idx="3">
                  <c:v>Classe C</c:v>
                </c:pt>
                <c:pt idx="4">
                  <c:v>Classe DE</c:v>
                </c:pt>
              </c:strCache>
            </c:strRef>
          </c:cat>
          <c:val>
            <c:numRef>
              <c:f>Plan1!$B$2:$B$6</c:f>
              <c:numCache>
                <c:formatCode>0%</c:formatCode>
                <c:ptCount val="5"/>
                <c:pt idx="0">
                  <c:v>7.0000000000000007E-2</c:v>
                </c:pt>
                <c:pt idx="1">
                  <c:v>0.16</c:v>
                </c:pt>
                <c:pt idx="2">
                  <c:v>0.26</c:v>
                </c:pt>
                <c:pt idx="3">
                  <c:v>0.45</c:v>
                </c:pt>
                <c:pt idx="4">
                  <c:v>0.06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3549740201588512"/>
          <c:y val="1.0358159051188939E-2"/>
          <c:w val="0.34372308821692715"/>
          <c:h val="0.9669253165493108"/>
        </c:manualLayout>
      </c:layout>
      <c:overlay val="0"/>
      <c:txPr>
        <a:bodyPr/>
        <a:lstStyle/>
        <a:p>
          <a:pPr>
            <a:defRPr b="1"/>
          </a:pPr>
          <a:endParaRPr lang="pt-BR"/>
        </a:p>
      </c:txPr>
    </c:legend>
    <c:plotVisOnly val="1"/>
    <c:dispBlanksAs val="gap"/>
    <c:showDLblsOverMax val="0"/>
  </c:chart>
  <c:txPr>
    <a:bodyPr/>
    <a:lstStyle/>
    <a:p>
      <a:pPr>
        <a:defRPr sz="1600">
          <a:latin typeface="Arial" pitchFamily="34" charset="0"/>
          <a:cs typeface="Arial" pitchFamily="34" charset="0"/>
        </a:defRPr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  <c:spPr>
        <a:noFill/>
        <a:ln>
          <a:noFill/>
        </a:ln>
      </c:spPr>
    </c:sideWall>
    <c:backWall>
      <c:thickness val="0"/>
      <c:spPr>
        <a:noFill/>
        <a:ln>
          <a:noFill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ln>
              <a:noFill/>
            </a:ln>
          </c:spPr>
          <c:invertIfNegative val="0"/>
          <c:dPt>
            <c:idx val="3"/>
            <c:invertIfNegative val="0"/>
            <c:bubble3D val="0"/>
            <c:spPr>
              <a:solidFill>
                <a:srgbClr val="E20A16"/>
              </a:solidFill>
              <a:ln>
                <a:noFill/>
              </a:ln>
            </c:spPr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</c:dPt>
          <c:dLbls>
            <c:dLbl>
              <c:idx val="3"/>
              <c:spPr/>
              <c:txPr>
                <a:bodyPr/>
                <a:lstStyle/>
                <a:p>
                  <a:pPr>
                    <a:defRPr sz="1300" b="1"/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1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Ranking!$B$1:$B$15</c:f>
              <c:strCache>
                <c:ptCount val="15"/>
                <c:pt idx="0">
                  <c:v>Globo</c:v>
                </c:pt>
                <c:pt idx="1">
                  <c:v>Record</c:v>
                </c:pt>
                <c:pt idx="2">
                  <c:v>SBT</c:v>
                </c:pt>
                <c:pt idx="3">
                  <c:v>Band Outernet</c:v>
                </c:pt>
                <c:pt idx="4">
                  <c:v>Google</c:v>
                </c:pt>
                <c:pt idx="5">
                  <c:v>Band</c:v>
                </c:pt>
                <c:pt idx="6">
                  <c:v>Facebook</c:v>
                </c:pt>
                <c:pt idx="7">
                  <c:v>Youtube</c:v>
                </c:pt>
                <c:pt idx="8">
                  <c:v>Rede TV!</c:v>
                </c:pt>
                <c:pt idx="9">
                  <c:v>Educativa</c:v>
                </c:pt>
                <c:pt idx="10">
                  <c:v>Fox</c:v>
                </c:pt>
                <c:pt idx="11">
                  <c:v>Telecine Pipoca</c:v>
                </c:pt>
                <c:pt idx="12">
                  <c:v>Sportv</c:v>
                </c:pt>
                <c:pt idx="13">
                  <c:v>Uol</c:v>
                </c:pt>
                <c:pt idx="14">
                  <c:v>Gazeta</c:v>
                </c:pt>
              </c:strCache>
            </c:strRef>
          </c:cat>
          <c:val>
            <c:numRef>
              <c:f>Ranking!$C$1:$C$15</c:f>
              <c:numCache>
                <c:formatCode>0%</c:formatCode>
                <c:ptCount val="15"/>
                <c:pt idx="0">
                  <c:v>0.90339999999999998</c:v>
                </c:pt>
                <c:pt idx="1">
                  <c:v>0.65190000000000003</c:v>
                </c:pt>
                <c:pt idx="2">
                  <c:v>0.63560000000000005</c:v>
                </c:pt>
                <c:pt idx="3">
                  <c:v>0.54930000000000001</c:v>
                </c:pt>
                <c:pt idx="4">
                  <c:v>0.49859999999999999</c:v>
                </c:pt>
                <c:pt idx="5">
                  <c:v>0.46510000000000001</c:v>
                </c:pt>
                <c:pt idx="6">
                  <c:v>0.40529999999999999</c:v>
                </c:pt>
                <c:pt idx="7">
                  <c:v>0.29430000000000001</c:v>
                </c:pt>
                <c:pt idx="8">
                  <c:v>0.18310000000000001</c:v>
                </c:pt>
                <c:pt idx="9">
                  <c:v>0.1749</c:v>
                </c:pt>
                <c:pt idx="10">
                  <c:v>0.16750000000000001</c:v>
                </c:pt>
                <c:pt idx="11">
                  <c:v>0.14530000000000001</c:v>
                </c:pt>
                <c:pt idx="12">
                  <c:v>0.14180000000000001</c:v>
                </c:pt>
                <c:pt idx="13">
                  <c:v>0.13730000000000001</c:v>
                </c:pt>
                <c:pt idx="14">
                  <c:v>0.1343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93744128"/>
        <c:axId val="93750016"/>
        <c:axId val="0"/>
      </c:bar3DChart>
      <c:catAx>
        <c:axId val="93744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pt-BR"/>
          </a:p>
        </c:txPr>
        <c:crossAx val="93750016"/>
        <c:crosses val="autoZero"/>
        <c:auto val="1"/>
        <c:lblAlgn val="ctr"/>
        <c:lblOffset val="100"/>
        <c:noMultiLvlLbl val="0"/>
      </c:catAx>
      <c:valAx>
        <c:axId val="93750016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93744128"/>
        <c:crosses val="autoZero"/>
        <c:crossBetween val="between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pt-B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632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87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58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/>
          <p:cNvSpPr/>
          <p:nvPr userDrawn="1"/>
        </p:nvSpPr>
        <p:spPr>
          <a:xfrm>
            <a:off x="723910" y="5397"/>
            <a:ext cx="2146146" cy="399267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2870056" y="5397"/>
            <a:ext cx="6273944" cy="399267"/>
          </a:xfrm>
          <a:prstGeom prst="rect">
            <a:avLst/>
          </a:prstGeom>
          <a:solidFill>
            <a:srgbClr val="E20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5397"/>
            <a:ext cx="723910" cy="399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7246278" y="404664"/>
            <a:ext cx="1502186" cy="43204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 userDrawn="1"/>
        </p:nvSpPr>
        <p:spPr>
          <a:xfrm>
            <a:off x="0" y="6669088"/>
            <a:ext cx="9144000" cy="188912"/>
          </a:xfrm>
          <a:prstGeom prst="rect">
            <a:avLst/>
          </a:prstGeom>
          <a:solidFill>
            <a:srgbClr val="E20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30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66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85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610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34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049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309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7957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6FE57-279C-4C00-B409-A3084415F520}" type="datetimeFigureOut">
              <a:rPr lang="pt-BR" smtClean="0"/>
              <a:t>05/08/2014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0FB1F-18E3-404B-980F-08C69759881E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0" y="1484313"/>
            <a:ext cx="9144000" cy="51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95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12" Type="http://schemas.openxmlformats.org/officeDocument/2006/relationships/chart" Target="../charts/char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jpeg"/><Relationship Id="rId5" Type="http://schemas.openxmlformats.org/officeDocument/2006/relationships/image" Target="../media/image48.png"/><Relationship Id="rId10" Type="http://schemas.openxmlformats.org/officeDocument/2006/relationships/image" Target="../media/image53.jpe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5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5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5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5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5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gif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hlinkClick r:id="" action="ppaction://noaction"/>
          </p:cNvPr>
          <p:cNvSpPr/>
          <p:nvPr/>
        </p:nvSpPr>
        <p:spPr>
          <a:xfrm>
            <a:off x="1588" y="1057275"/>
            <a:ext cx="423862" cy="41433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5" name="Retângulo 4">
            <a:hlinkClick r:id="" action="ppaction://hlinkshowjump?jump=previousslide"/>
          </p:cNvPr>
          <p:cNvSpPr/>
          <p:nvPr/>
        </p:nvSpPr>
        <p:spPr>
          <a:xfrm>
            <a:off x="1588" y="0"/>
            <a:ext cx="423862" cy="41433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6" name="Retângulo 5">
            <a:hlinkClick r:id="" action="ppaction://hlinkshowjump?jump=nextslide"/>
          </p:cNvPr>
          <p:cNvSpPr/>
          <p:nvPr/>
        </p:nvSpPr>
        <p:spPr>
          <a:xfrm>
            <a:off x="1588" y="414338"/>
            <a:ext cx="423862" cy="4143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50" y="1495425"/>
            <a:ext cx="785813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63" y="1495425"/>
            <a:ext cx="81121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5" y="1495425"/>
            <a:ext cx="766763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1511300"/>
            <a:ext cx="757237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2332038"/>
            <a:ext cx="237013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3846513"/>
            <a:ext cx="237013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4730750"/>
            <a:ext cx="2359025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730750"/>
            <a:ext cx="1133475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738" y="14288"/>
            <a:ext cx="782637" cy="150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25" y="0"/>
            <a:ext cx="2347913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4288"/>
            <a:ext cx="1066800" cy="23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550" y="3859213"/>
            <a:ext cx="1822450" cy="299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5065713"/>
            <a:ext cx="2370138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550" y="2346325"/>
            <a:ext cx="18224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4730750"/>
            <a:ext cx="1463675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625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m 16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82550"/>
            <a:ext cx="7807325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tângulo 39"/>
          <p:cNvSpPr/>
          <p:nvPr/>
        </p:nvSpPr>
        <p:spPr>
          <a:xfrm>
            <a:off x="427038" y="1504950"/>
            <a:ext cx="4535487" cy="36147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42" name="Imagem 4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03" y="2844353"/>
            <a:ext cx="4108313" cy="1088703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3220643" y="3211907"/>
            <a:ext cx="6865146" cy="42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3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o 46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4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Audiência e Perfil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  <a:endParaRPr lang="pt-BR" sz="23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49" name="Retângulo 48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1" name="Retângulo 50"/>
          <p:cNvSpPr/>
          <p:nvPr/>
        </p:nvSpPr>
        <p:spPr>
          <a:xfrm>
            <a:off x="723910" y="5397"/>
            <a:ext cx="2146146" cy="399267"/>
          </a:xfrm>
          <a:prstGeom prst="rect">
            <a:avLst/>
          </a:prstGeom>
          <a:solidFill>
            <a:srgbClr val="DC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Retângulo 51"/>
          <p:cNvSpPr/>
          <p:nvPr/>
        </p:nvSpPr>
        <p:spPr>
          <a:xfrm>
            <a:off x="2870056" y="5397"/>
            <a:ext cx="6273944" cy="399267"/>
          </a:xfrm>
          <a:prstGeom prst="rect">
            <a:avLst/>
          </a:prstGeom>
          <a:solidFill>
            <a:srgbClr val="E20A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Retângulo 52"/>
          <p:cNvSpPr/>
          <p:nvPr/>
        </p:nvSpPr>
        <p:spPr>
          <a:xfrm>
            <a:off x="0" y="5397"/>
            <a:ext cx="723910" cy="399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4" name="Retângulo 53"/>
          <p:cNvSpPr/>
          <p:nvPr/>
        </p:nvSpPr>
        <p:spPr>
          <a:xfrm>
            <a:off x="7246278" y="404664"/>
            <a:ext cx="1502186" cy="43204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6" name="Imagem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467544" y="1556792"/>
            <a:ext cx="8209880" cy="5103043"/>
            <a:chOff x="467544" y="1556792"/>
            <a:chExt cx="8209880" cy="5103043"/>
          </a:xfrm>
        </p:grpSpPr>
        <p:sp>
          <p:nvSpPr>
            <p:cNvPr id="4" name="Retângulo 3"/>
            <p:cNvSpPr/>
            <p:nvPr/>
          </p:nvSpPr>
          <p:spPr bwMode="auto">
            <a:xfrm>
              <a:off x="2129061" y="1556792"/>
              <a:ext cx="5081117" cy="12350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Retângulo 4"/>
            <p:cNvSpPr/>
            <p:nvPr/>
          </p:nvSpPr>
          <p:spPr bwMode="auto">
            <a:xfrm>
              <a:off x="2138586" y="1663936"/>
              <a:ext cx="45512" cy="202599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tângulo 85"/>
            <p:cNvSpPr>
              <a:spLocks noChangeArrowheads="1"/>
            </p:cNvSpPr>
            <p:nvPr/>
          </p:nvSpPr>
          <p:spPr bwMode="auto">
            <a:xfrm>
              <a:off x="2174574" y="1628800"/>
              <a:ext cx="5035604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Audiência Efetiva</a:t>
              </a:r>
            </a:p>
            <a:p>
              <a:pPr algn="ctr"/>
              <a:r>
                <a:rPr lang="pt-B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8.070.500</a:t>
              </a:r>
            </a:p>
            <a:p>
              <a:pPr algn="ctr"/>
              <a:r>
                <a:rPr lang="pt-B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 pessoas que assistiram a programação da </a:t>
              </a:r>
              <a:r>
                <a:rPr lang="pt-BR" sz="1200" b="1" dirty="0" smtClean="0">
                  <a:solidFill>
                    <a:srgbClr val="E20A16"/>
                  </a:solidFill>
                  <a:latin typeface="Arial" pitchFamily="34" charset="0"/>
                  <a:cs typeface="Arial" pitchFamily="34" charset="0"/>
                </a:rPr>
                <a:t>OUTERNET</a:t>
              </a:r>
              <a:endParaRPr lang="pt-BR" sz="1200" b="1" dirty="0">
                <a:solidFill>
                  <a:srgbClr val="E20A16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tângulo 6"/>
            <p:cNvSpPr/>
            <p:nvPr/>
          </p:nvSpPr>
          <p:spPr bwMode="auto">
            <a:xfrm>
              <a:off x="478855" y="1556794"/>
              <a:ext cx="1539876" cy="12350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2" descr="https://encrypted-tbn2.gstatic.com/images?q=tbn:ANd9GcRLeYkVPjpQHWuUnCy7vroi3xYCQoCJSxyqE93VnhquHZrvTixw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85" y="1692177"/>
              <a:ext cx="1119187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tângulo 11"/>
            <p:cNvSpPr/>
            <p:nvPr/>
          </p:nvSpPr>
          <p:spPr bwMode="auto">
            <a:xfrm>
              <a:off x="489619" y="1662373"/>
              <a:ext cx="45512" cy="202599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tângulo 44"/>
            <p:cNvSpPr/>
            <p:nvPr/>
          </p:nvSpPr>
          <p:spPr bwMode="auto">
            <a:xfrm>
              <a:off x="7328669" y="1556794"/>
              <a:ext cx="1347787" cy="1235072"/>
            </a:xfrm>
            <a:prstGeom prst="rect">
              <a:avLst/>
            </a:prstGeom>
            <a:solidFill>
              <a:srgbClr val="E20A16"/>
            </a:solidFill>
            <a:ln w="6350">
              <a:solidFill>
                <a:srgbClr val="6D6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2000" b="1" dirty="0" smtClean="0"/>
                <a:t>São Paulo</a:t>
              </a:r>
            </a:p>
          </p:txBody>
        </p:sp>
        <p:grpSp>
          <p:nvGrpSpPr>
            <p:cNvPr id="50" name="Grupo 49"/>
            <p:cNvGrpSpPr/>
            <p:nvPr/>
          </p:nvGrpSpPr>
          <p:grpSpPr>
            <a:xfrm>
              <a:off x="467544" y="6324570"/>
              <a:ext cx="8209880" cy="335265"/>
              <a:chOff x="683295" y="6139904"/>
              <a:chExt cx="8209880" cy="335265"/>
            </a:xfrm>
          </p:grpSpPr>
          <p:sp>
            <p:nvSpPr>
              <p:cNvPr id="55" name="Retângulo 54"/>
              <p:cNvSpPr/>
              <p:nvPr/>
            </p:nvSpPr>
            <p:spPr bwMode="auto">
              <a:xfrm>
                <a:off x="683295" y="6139904"/>
                <a:ext cx="1368425" cy="4445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pt-BR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7" name="CaixaDeTexto 56"/>
              <p:cNvSpPr txBox="1"/>
              <p:nvPr/>
            </p:nvSpPr>
            <p:spPr>
              <a:xfrm>
                <a:off x="684213" y="6198170"/>
                <a:ext cx="82089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Fonte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Ipsos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Estudos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Marplan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EGM –Julho/2012 a Junho/2013 – Filtro: 10+ anos - São Paulo: assistiu/viu TVs fora de casa com programação própria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no metrô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81%),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64%) ou rodoviárias | recorda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ter visto alguma propaganda em metrô, ônibus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21%) ou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sancas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21%)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(8.070.500)</a:t>
                </a:r>
                <a:endPara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9" name="Retângulo de cantos arredondados 58"/>
            <p:cNvSpPr/>
            <p:nvPr/>
          </p:nvSpPr>
          <p:spPr>
            <a:xfrm>
              <a:off x="789000" y="3074293"/>
              <a:ext cx="1692651" cy="311274"/>
            </a:xfrm>
            <a:prstGeom prst="round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0" name="Picture 2" descr="http://pixabay.com/static/uploads/photo/2012/04/28/19/08/sign-44080_64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9350" y="3074293"/>
              <a:ext cx="192026" cy="505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CaixaDeTexto 60"/>
            <p:cNvSpPr txBox="1"/>
            <p:nvPr/>
          </p:nvSpPr>
          <p:spPr>
            <a:xfrm>
              <a:off x="789000" y="3068960"/>
              <a:ext cx="1692651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48% masculino</a:t>
              </a:r>
            </a:p>
            <a:p>
              <a:endParaRPr lang="pt-BR" sz="400" dirty="0" smtClean="0">
                <a:latin typeface="Arial" pitchFamily="34" charset="0"/>
                <a:cs typeface="Arial" pitchFamily="34" charset="0"/>
              </a:endParaRPr>
            </a:p>
            <a:p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* População geral:  47%</a:t>
              </a:r>
              <a:endParaRPr lang="pt-BR" sz="9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3" name="Picture 2" descr="http://pixabay.com/static/uploads/photo/2012/04/28/19/08/sign-44080_640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00065" y="3075606"/>
              <a:ext cx="233019" cy="505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Retângulo de cantos arredondados 63"/>
            <p:cNvSpPr/>
            <p:nvPr/>
          </p:nvSpPr>
          <p:spPr>
            <a:xfrm>
              <a:off x="2971907" y="3074293"/>
              <a:ext cx="1692651" cy="311274"/>
            </a:xfrm>
            <a:prstGeom prst="round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CaixaDeTexto 64"/>
            <p:cNvSpPr txBox="1"/>
            <p:nvPr/>
          </p:nvSpPr>
          <p:spPr>
            <a:xfrm>
              <a:off x="2971907" y="3068960"/>
              <a:ext cx="1692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52% feminino</a:t>
              </a:r>
            </a:p>
            <a:p>
              <a:endParaRPr lang="pt-BR" sz="600" dirty="0" smtClean="0">
                <a:latin typeface="Arial" pitchFamily="34" charset="0"/>
                <a:cs typeface="Arial" pitchFamily="34" charset="0"/>
              </a:endParaRPr>
            </a:p>
            <a:p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* População geral: 53%</a:t>
              </a:r>
              <a:endParaRPr lang="pt-BR" sz="9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7" name="Picture 5" descr="C:\Users\mricardo\Desktop\crianca.png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70709" y="4549647"/>
              <a:ext cx="417425" cy="801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7" descr="C:\Users\mricardo\Desktop\executivo 1.png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647107" y="4293096"/>
              <a:ext cx="388394" cy="105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1"/>
            <p:cNvSpPr/>
            <p:nvPr/>
          </p:nvSpPr>
          <p:spPr>
            <a:xfrm>
              <a:off x="621358" y="4223524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15%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70" name="Rectangle 1"/>
            <p:cNvSpPr/>
            <p:nvPr/>
          </p:nvSpPr>
          <p:spPr>
            <a:xfrm>
              <a:off x="1250380" y="4144888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16%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71" name="Rectangle 1"/>
            <p:cNvSpPr/>
            <p:nvPr/>
          </p:nvSpPr>
          <p:spPr>
            <a:xfrm>
              <a:off x="1869877" y="3870573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23%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72" name="Rectangle 1"/>
            <p:cNvSpPr/>
            <p:nvPr/>
          </p:nvSpPr>
          <p:spPr>
            <a:xfrm>
              <a:off x="2514009" y="4026662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18%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73" name="Rectangle 1"/>
            <p:cNvSpPr/>
            <p:nvPr/>
          </p:nvSpPr>
          <p:spPr>
            <a:xfrm>
              <a:off x="3156496" y="4221088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14%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74" name="Rectangle 1"/>
            <p:cNvSpPr/>
            <p:nvPr/>
          </p:nvSpPr>
          <p:spPr>
            <a:xfrm>
              <a:off x="3814093" y="4221088"/>
              <a:ext cx="6480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latin typeface="Arial" pitchFamily="34" charset="0"/>
                  <a:ea typeface="Verdana" pitchFamily="34" charset="0"/>
                  <a:cs typeface="Arial" pitchFamily="34" charset="0"/>
                </a:rPr>
                <a:t>14%</a:t>
              </a:r>
              <a:endParaRPr lang="pt-BR" sz="1600" b="1" dirty="0"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pic>
          <p:nvPicPr>
            <p:cNvPr id="75" name="Picture 4" descr="http://pt.dreamstime.com/silhuetas-das-pupilas-da-escola-thumb4602022.jpg"/>
            <p:cNvPicPr>
              <a:picLocks noChangeAspect="1" noChangeArrowheads="1"/>
            </p:cNvPicPr>
            <p:nvPr/>
          </p:nvPicPr>
          <p:blipFill rotWithShape="1">
            <a:blip r:embed="rId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89049" y="4451971"/>
              <a:ext cx="331479" cy="900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7" descr="C:\Users\mricardo\Desktop\executivo 1.png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38613" y="4559642"/>
              <a:ext cx="291384" cy="794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12" descr="https://encrypted-tbn2.gstatic.com/images?q=tbn:ANd9GcRf1xgzeHnpdEjbjfx2DcyjI-llIWy0v-WdzhELGnQ_ef-r-Wr_1A"/>
            <p:cNvPicPr>
              <a:picLocks noChangeAspect="1" noChangeArrowheads="1"/>
            </p:cNvPicPr>
            <p:nvPr/>
          </p:nvPicPr>
          <p:blipFill rotWithShape="1">
            <a:blip r:embed="rId10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35777" y="4559641"/>
              <a:ext cx="396089" cy="804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8" name="Conector reto 77"/>
            <p:cNvCxnSpPr/>
            <p:nvPr/>
          </p:nvCxnSpPr>
          <p:spPr>
            <a:xfrm flipV="1">
              <a:off x="549350" y="5358695"/>
              <a:ext cx="3912045" cy="3486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/>
            <p:cNvCxnSpPr/>
            <p:nvPr/>
          </p:nvCxnSpPr>
          <p:spPr>
            <a:xfrm flipV="1">
              <a:off x="564813" y="5358695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/>
            <p:cNvCxnSpPr/>
            <p:nvPr/>
          </p:nvCxnSpPr>
          <p:spPr>
            <a:xfrm flipV="1">
              <a:off x="1212885" y="5358695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/>
            <p:cNvCxnSpPr/>
            <p:nvPr/>
          </p:nvCxnSpPr>
          <p:spPr>
            <a:xfrm flipV="1">
              <a:off x="1860957" y="5358711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/>
            <p:cNvCxnSpPr/>
            <p:nvPr/>
          </p:nvCxnSpPr>
          <p:spPr>
            <a:xfrm flipV="1">
              <a:off x="2503696" y="5358695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/>
            <p:cNvCxnSpPr/>
            <p:nvPr/>
          </p:nvCxnSpPr>
          <p:spPr>
            <a:xfrm flipV="1">
              <a:off x="3157101" y="5358695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to 83"/>
            <p:cNvCxnSpPr/>
            <p:nvPr/>
          </p:nvCxnSpPr>
          <p:spPr>
            <a:xfrm flipV="1">
              <a:off x="3805173" y="5358695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/>
            <p:cNvCxnSpPr/>
            <p:nvPr/>
          </p:nvCxnSpPr>
          <p:spPr>
            <a:xfrm flipV="1">
              <a:off x="4453245" y="5358711"/>
              <a:ext cx="0" cy="144000"/>
            </a:xfrm>
            <a:prstGeom prst="line">
              <a:avLst/>
            </a:prstGeom>
            <a:ln w="28575">
              <a:solidFill>
                <a:srgbClr val="E20A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CaixaDeTexto 85"/>
            <p:cNvSpPr txBox="1"/>
            <p:nvPr/>
          </p:nvSpPr>
          <p:spPr>
            <a:xfrm>
              <a:off x="578530" y="5385117"/>
              <a:ext cx="388359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 smtClean="0">
                  <a:latin typeface="Arial" pitchFamily="34" charset="0"/>
                  <a:cs typeface="Arial" pitchFamily="34" charset="0"/>
                </a:rPr>
                <a:t> 10/17        18/24        25/34        35/44        45/54          55+</a:t>
              </a:r>
            </a:p>
            <a:p>
              <a:endParaRPr lang="pt-BR" sz="400" dirty="0" smtClean="0">
                <a:latin typeface="Arial" pitchFamily="34" charset="0"/>
                <a:cs typeface="Arial" pitchFamily="34" charset="0"/>
              </a:endParaRPr>
            </a:p>
            <a:p>
              <a:pPr algn="just"/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*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População geral: 10/17 anos – 15%; 18/24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14%;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25/34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21%;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35/44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17%;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45/54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14%; </a:t>
              </a:r>
              <a:r>
                <a:rPr lang="pt-BR" sz="900" dirty="0">
                  <a:latin typeface="Arial" pitchFamily="34" charset="0"/>
                  <a:cs typeface="Arial" pitchFamily="34" charset="0"/>
                </a:rPr>
                <a:t>55+ anos – </a:t>
              </a:r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19%.</a:t>
              </a:r>
              <a:endParaRPr lang="pt-BR" sz="9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7" name="Picture 2" descr="http://4.bp.blogspot.com/-avCSxETTiQs/TuYeRXPbr-I/AAAAAAAAFr8/L6l78vgpGvo/s1600/silhueta.jpg"/>
            <p:cNvPicPr>
              <a:picLocks noChangeAspect="1" noChangeArrowheads="1"/>
            </p:cNvPicPr>
            <p:nvPr/>
          </p:nvPicPr>
          <p:blipFill>
            <a:blip r:embed="rId11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2780" y="4221164"/>
              <a:ext cx="413485" cy="1131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88" name="Gráfico 87"/>
            <p:cNvGraphicFramePr/>
            <p:nvPr>
              <p:extLst>
                <p:ext uri="{D42A27DB-BD31-4B8C-83A1-F6EECF244321}">
                  <p14:modId xmlns:p14="http://schemas.microsoft.com/office/powerpoint/2010/main" val="3875410880"/>
                </p:ext>
              </p:extLst>
            </p:nvPr>
          </p:nvGraphicFramePr>
          <p:xfrm>
            <a:off x="4932313" y="3340540"/>
            <a:ext cx="3667074" cy="20552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89" name="CaixaDeTexto 88"/>
            <p:cNvSpPr txBox="1"/>
            <p:nvPr/>
          </p:nvSpPr>
          <p:spPr>
            <a:xfrm>
              <a:off x="5485968" y="5430416"/>
              <a:ext cx="27587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 smtClean="0">
                  <a:latin typeface="Arial" pitchFamily="34" charset="0"/>
                  <a:cs typeface="Arial" pitchFamily="34" charset="0"/>
                </a:rPr>
                <a:t>* População geral: B1 – 15%; B2 – 25%; C – 46%.</a:t>
              </a:r>
              <a:endParaRPr lang="pt-BR" sz="9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008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22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Ranking de audiência dos veículos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23" name="Retângulo 22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4" name="Imagem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467544" y="1628800"/>
            <a:ext cx="8220000" cy="5026585"/>
            <a:chOff x="467544" y="1628800"/>
            <a:chExt cx="8220000" cy="5026585"/>
          </a:xfrm>
        </p:grpSpPr>
        <p:sp>
          <p:nvSpPr>
            <p:cNvPr id="4" name="Retângulo 3"/>
            <p:cNvSpPr/>
            <p:nvPr/>
          </p:nvSpPr>
          <p:spPr bwMode="auto">
            <a:xfrm>
              <a:off x="2129061" y="1628800"/>
              <a:ext cx="5081117" cy="12350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Retângulo 4"/>
            <p:cNvSpPr/>
            <p:nvPr/>
          </p:nvSpPr>
          <p:spPr bwMode="auto">
            <a:xfrm>
              <a:off x="2138586" y="1735944"/>
              <a:ext cx="45512" cy="202599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tângulo 85"/>
            <p:cNvSpPr>
              <a:spLocks noChangeArrowheads="1"/>
            </p:cNvSpPr>
            <p:nvPr/>
          </p:nvSpPr>
          <p:spPr bwMode="auto">
            <a:xfrm>
              <a:off x="2174574" y="1711960"/>
              <a:ext cx="5035604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Audiência Efetiva </a:t>
              </a:r>
              <a:r>
                <a:rPr lang="pt-BR" sz="1600" b="1" dirty="0" smtClean="0">
                  <a:solidFill>
                    <a:srgbClr val="E20A16"/>
                  </a:solidFill>
                  <a:latin typeface="Arial" pitchFamily="34" charset="0"/>
                  <a:cs typeface="Arial" pitchFamily="34" charset="0"/>
                </a:rPr>
                <a:t>OUTERNET</a:t>
              </a:r>
            </a:p>
            <a:p>
              <a:pPr algn="ctr"/>
              <a:r>
                <a:rPr lang="pt-B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8.070.500</a:t>
              </a:r>
            </a:p>
            <a:p>
              <a:pPr algn="ctr"/>
              <a:r>
                <a:rPr lang="pt-B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de </a:t>
              </a:r>
              <a:r>
                <a:rPr lang="pt-B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pessoas que assistiram a programação </a:t>
              </a:r>
              <a:r>
                <a:rPr lang="pt-B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nos canais da Band Outernet</a:t>
              </a:r>
              <a:endParaRPr lang="pt-BR" sz="11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tângulo 6"/>
            <p:cNvSpPr/>
            <p:nvPr/>
          </p:nvSpPr>
          <p:spPr bwMode="auto">
            <a:xfrm>
              <a:off x="478855" y="1628802"/>
              <a:ext cx="1539876" cy="12350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2" descr="https://encrypted-tbn2.gstatic.com/images?q=tbn:ANd9GcRLeYkVPjpQHWuUnCy7vroi3xYCQoCJSxyqE93VnhquHZrvTixw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85" y="1764185"/>
              <a:ext cx="1119187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tângulo 8"/>
            <p:cNvSpPr/>
            <p:nvPr/>
          </p:nvSpPr>
          <p:spPr bwMode="auto">
            <a:xfrm>
              <a:off x="489619" y="1734381"/>
              <a:ext cx="45512" cy="202599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tângulo 12"/>
            <p:cNvSpPr/>
            <p:nvPr/>
          </p:nvSpPr>
          <p:spPr bwMode="auto">
            <a:xfrm>
              <a:off x="7328669" y="1628802"/>
              <a:ext cx="1347787" cy="1235072"/>
            </a:xfrm>
            <a:prstGeom prst="rect">
              <a:avLst/>
            </a:prstGeom>
            <a:solidFill>
              <a:srgbClr val="E20A16"/>
            </a:solidFill>
            <a:ln w="6350">
              <a:solidFill>
                <a:srgbClr val="6D6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2000" b="1" dirty="0" smtClean="0"/>
                <a:t>São Paulo</a:t>
              </a:r>
            </a:p>
          </p:txBody>
        </p:sp>
        <p:grpSp>
          <p:nvGrpSpPr>
            <p:cNvPr id="20" name="Grupo 19"/>
            <p:cNvGrpSpPr/>
            <p:nvPr/>
          </p:nvGrpSpPr>
          <p:grpSpPr>
            <a:xfrm>
              <a:off x="477664" y="6227787"/>
              <a:ext cx="8209880" cy="427598"/>
              <a:chOff x="683295" y="6139904"/>
              <a:chExt cx="8209880" cy="427598"/>
            </a:xfrm>
          </p:grpSpPr>
          <p:sp>
            <p:nvSpPr>
              <p:cNvPr id="25" name="Retângulo 24"/>
              <p:cNvSpPr/>
              <p:nvPr/>
            </p:nvSpPr>
            <p:spPr bwMode="auto">
              <a:xfrm>
                <a:off x="683295" y="6139904"/>
                <a:ext cx="1368425" cy="4445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pt-BR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CaixaDeTexto 25"/>
              <p:cNvSpPr txBox="1"/>
              <p:nvPr/>
            </p:nvSpPr>
            <p:spPr>
              <a:xfrm>
                <a:off x="684213" y="6198170"/>
                <a:ext cx="820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Fonte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Ipsos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Estudos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Marplan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EGM –Julho/2012 a Junho/2013 –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Gde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São Paulo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Filtro: 10+ anos (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14.692.100) </a:t>
                </a:r>
                <a:endPara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Variável Band Outernet: São Paulo: assistiu/viu TVs fora de casa com programação própria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no metrô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81%),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64%) ou rodoviárias | recorda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ter visto alguma propaganda em metrô,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21%)  ou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sancas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21%)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(8.070.500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).</a:t>
                </a:r>
              </a:p>
            </p:txBody>
          </p:sp>
        </p:grpSp>
        <p:graphicFrame>
          <p:nvGraphicFramePr>
            <p:cNvPr id="27" name="Gráfico 2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85474196"/>
                </p:ext>
              </p:extLst>
            </p:nvPr>
          </p:nvGraphicFramePr>
          <p:xfrm>
            <a:off x="467544" y="2845700"/>
            <a:ext cx="8213972" cy="33036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7923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5" name="Grupo 34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6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São Paulo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467544" y="1700808"/>
            <a:ext cx="8209880" cy="4896544"/>
            <a:chOff x="467544" y="1700808"/>
            <a:chExt cx="8209880" cy="4896544"/>
          </a:xfrm>
        </p:grpSpPr>
        <p:grpSp>
          <p:nvGrpSpPr>
            <p:cNvPr id="39" name="Grupo 38"/>
            <p:cNvGrpSpPr/>
            <p:nvPr/>
          </p:nvGrpSpPr>
          <p:grpSpPr>
            <a:xfrm>
              <a:off x="467544" y="6169754"/>
              <a:ext cx="8209880" cy="427598"/>
              <a:chOff x="683295" y="6226764"/>
              <a:chExt cx="8209880" cy="427598"/>
            </a:xfrm>
          </p:grpSpPr>
          <p:sp>
            <p:nvSpPr>
              <p:cNvPr id="63" name="Retângulo 62"/>
              <p:cNvSpPr/>
              <p:nvPr/>
            </p:nvSpPr>
            <p:spPr bwMode="auto">
              <a:xfrm>
                <a:off x="683295" y="6226764"/>
                <a:ext cx="1368425" cy="4445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pt-BR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4" name="CaixaDeTexto 63"/>
              <p:cNvSpPr txBox="1"/>
              <p:nvPr/>
            </p:nvSpPr>
            <p:spPr>
              <a:xfrm>
                <a:off x="684213" y="6285030"/>
                <a:ext cx="820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Fonte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Ipsos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Estudos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Marplan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EGM –Julho/2012 a Junho/2013 –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Gde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São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Paulo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Filtro: 10+ anos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(14.692.100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</a:t>
                </a:r>
              </a:p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Variável Band Outernet: Filtro: 10+ anos - São Paulo: assistiu/viu TVs fora de casa com programação própria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no metrô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81%),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64%) ou rodoviárias | recorda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ter visto alguma propaganda em metrô,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21%)  ou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sancas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21%)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(8.070.500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).</a:t>
                </a:r>
              </a:p>
            </p:txBody>
          </p:sp>
        </p:grpSp>
        <p:sp>
          <p:nvSpPr>
            <p:cNvPr id="41" name="Retângulo de cantos arredondados 40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2" name="Picture 2" descr="C:\Users\thaiz\Desktop\gLOBO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720" y="1772826"/>
              <a:ext cx="595160" cy="59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CaixaDeTexto 42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90%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95%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+ 4,7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Mais 43"/>
            <p:cNvSpPr/>
            <p:nvPr/>
          </p:nvSpPr>
          <p:spPr>
            <a:xfrm>
              <a:off x="1160291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Igual 44"/>
            <p:cNvSpPr/>
            <p:nvPr/>
          </p:nvSpPr>
          <p:spPr>
            <a:xfrm>
              <a:off x="1160291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6" name="Retângulo de cantos arredondados 45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7" name="Picture 4" descr="C:\Users\thaiz\Desktop\record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9272" y="1788946"/>
              <a:ext cx="695562" cy="587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CaixaDeTexto 47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65%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83%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+ 18,0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Mais 48"/>
            <p:cNvSpPr/>
            <p:nvPr/>
          </p:nvSpPr>
          <p:spPr>
            <a:xfrm>
              <a:off x="3239021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Igual 49"/>
            <p:cNvSpPr/>
            <p:nvPr/>
          </p:nvSpPr>
          <p:spPr>
            <a:xfrm>
              <a:off x="3239021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1" name="Retângulo de cantos arredondados 50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2" name="Picture 2" descr="C:\Users\thaiz\Desktop\sbt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6424" y="1817521"/>
              <a:ext cx="552375" cy="54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CaixaDeTexto 52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64%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83%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+ 19,5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Mais 53"/>
            <p:cNvSpPr/>
            <p:nvPr/>
          </p:nvSpPr>
          <p:spPr>
            <a:xfrm>
              <a:off x="5314603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Igual 54"/>
            <p:cNvSpPr/>
            <p:nvPr/>
          </p:nvSpPr>
          <p:spPr>
            <a:xfrm>
              <a:off x="5314603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6" name="Retângulo de cantos arredondados 55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3" descr="C:\Users\thaiz\Desktop\band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9939" y="1817521"/>
              <a:ext cx="644551" cy="525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CaixaDeTexto 57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47%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75%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+ 28,8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Mais 58"/>
            <p:cNvSpPr/>
            <p:nvPr/>
          </p:nvSpPr>
          <p:spPr>
            <a:xfrm>
              <a:off x="738661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Igual 59"/>
            <p:cNvSpPr/>
            <p:nvPr/>
          </p:nvSpPr>
          <p:spPr>
            <a:xfrm>
              <a:off x="738661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1" name="Arredondar Retângulo em um Canto Diagonal 60"/>
            <p:cNvSpPr/>
            <p:nvPr/>
          </p:nvSpPr>
          <p:spPr>
            <a:xfrm>
              <a:off x="480511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	55% de cobertura (8.070.500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5" name="Imagem 6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184" y="3437778"/>
              <a:ext cx="1911181" cy="368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338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5" name="Grupo 34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São Paulo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39" name="Retângulo 38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467544" y="1700808"/>
            <a:ext cx="8209880" cy="4896544"/>
            <a:chOff x="467544" y="1700808"/>
            <a:chExt cx="8209880" cy="4896544"/>
          </a:xfrm>
        </p:grpSpPr>
        <p:sp>
          <p:nvSpPr>
            <p:cNvPr id="45" name="Retângulo de cantos arredondados 44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de cantos arredondados 45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7" name="Picture 2" descr="http://www.olhaali.hol.es/olha/Nova%20pasta%20(2)/telecine_pipoca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22588" y="1804882"/>
              <a:ext cx="815403" cy="486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CaixaDeTexto 47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17%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61%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+ 44,2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Mais 48"/>
            <p:cNvSpPr/>
            <p:nvPr/>
          </p:nvSpPr>
          <p:spPr>
            <a:xfrm>
              <a:off x="1160291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Igual 49"/>
            <p:cNvSpPr/>
            <p:nvPr/>
          </p:nvSpPr>
          <p:spPr>
            <a:xfrm>
              <a:off x="1160291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1" name="CaixaDeTexto 50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15%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61%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+ 46,4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Mais 51"/>
            <p:cNvSpPr/>
            <p:nvPr/>
          </p:nvSpPr>
          <p:spPr>
            <a:xfrm>
              <a:off x="3239021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Igual 52"/>
            <p:cNvSpPr/>
            <p:nvPr/>
          </p:nvSpPr>
          <p:spPr>
            <a:xfrm>
              <a:off x="3239021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4" name="Retângulo de cantos arredondados 53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CaixaDeTexto 54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14%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61%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+ 46,4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Mais 55"/>
            <p:cNvSpPr/>
            <p:nvPr/>
          </p:nvSpPr>
          <p:spPr>
            <a:xfrm>
              <a:off x="5314603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Igual 56"/>
            <p:cNvSpPr/>
            <p:nvPr/>
          </p:nvSpPr>
          <p:spPr>
            <a:xfrm>
              <a:off x="5314603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8" name="Retângulo de cantos arredondados 57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13%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60%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+ 46,8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Mais 59"/>
            <p:cNvSpPr/>
            <p:nvPr/>
          </p:nvSpPr>
          <p:spPr>
            <a:xfrm>
              <a:off x="738661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Igual 60"/>
            <p:cNvSpPr/>
            <p:nvPr/>
          </p:nvSpPr>
          <p:spPr>
            <a:xfrm>
              <a:off x="738661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64" name="Picture 4" descr="http://2.bp.blogspot.com/-VQQlRFCB-XM/UEXvyNjxeiI/AAAAAAAAGh4/_Qx_qlnXkiY/s1600/fox-logo1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298" y="1836214"/>
              <a:ext cx="1002427" cy="434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http://upload.wikimedia.org/wikipedia/commons/0/0e/SporTV_1_logotipo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127" y="1940583"/>
              <a:ext cx="1375015" cy="279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8" descr="http://upload.wikimedia.org/wikipedia/commons/5/52/TNT_TV_logo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1751" y="1797279"/>
              <a:ext cx="545800" cy="54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upo 41"/>
            <p:cNvGrpSpPr/>
            <p:nvPr/>
          </p:nvGrpSpPr>
          <p:grpSpPr>
            <a:xfrm>
              <a:off x="467544" y="6169754"/>
              <a:ext cx="8209880" cy="427598"/>
              <a:chOff x="683295" y="6226764"/>
              <a:chExt cx="8209880" cy="427598"/>
            </a:xfrm>
          </p:grpSpPr>
          <p:sp>
            <p:nvSpPr>
              <p:cNvPr id="43" name="Retângulo 42"/>
              <p:cNvSpPr/>
              <p:nvPr/>
            </p:nvSpPr>
            <p:spPr bwMode="auto">
              <a:xfrm>
                <a:off x="683295" y="6226764"/>
                <a:ext cx="1368425" cy="4445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pt-BR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" name="CaixaDeTexto 43"/>
              <p:cNvSpPr txBox="1"/>
              <p:nvPr/>
            </p:nvSpPr>
            <p:spPr>
              <a:xfrm>
                <a:off x="684213" y="6285030"/>
                <a:ext cx="820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Fonte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Ipsos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Estudos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Marplan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EGM –Julho/2012 a Junho/2013 –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Gde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São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Paulo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Filtro: 10+ anos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(14.692.100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</a:t>
                </a:r>
              </a:p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Variável Band Outernet: Filtro: 10+ anos - São Paulo: assistiu/viu TVs fora de casa com programação própria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no metrô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81%),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64%) ou rodoviárias | recorda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ter visto alguma propaganda em metrô,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21%)  ou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sancas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21%)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(8.070.500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).</a:t>
                </a:r>
              </a:p>
            </p:txBody>
          </p:sp>
        </p:grpSp>
        <p:sp>
          <p:nvSpPr>
            <p:cNvPr id="67" name="Arredondar Retângulo em um Canto Diagonal 66"/>
            <p:cNvSpPr/>
            <p:nvPr/>
          </p:nvSpPr>
          <p:spPr>
            <a:xfrm>
              <a:off x="480511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	55% de cobertura (8.070.500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8" name="Imagem 6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184" y="3437778"/>
              <a:ext cx="1911181" cy="368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008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2" name="Grupo 31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5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São Paulo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38" name="Retângulo 37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467544" y="1700808"/>
            <a:ext cx="8209880" cy="4896544"/>
            <a:chOff x="467544" y="1700808"/>
            <a:chExt cx="8209880" cy="4896544"/>
          </a:xfrm>
        </p:grpSpPr>
        <p:sp>
          <p:nvSpPr>
            <p:cNvPr id="44" name="Retângulo de cantos arredondados 43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de cantos arredondados 44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6" name="Picture 2" descr="http://www.seomofo.com/downloads/new-google-logo-knockoff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91458" y="1842982"/>
              <a:ext cx="1313730" cy="47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tângulo de cantos arredondados 46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CaixaDeTexto 47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50%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74%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+ 24,0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Mais 48"/>
            <p:cNvSpPr/>
            <p:nvPr/>
          </p:nvSpPr>
          <p:spPr>
            <a:xfrm>
              <a:off x="1160291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Igual 49"/>
            <p:cNvSpPr/>
            <p:nvPr/>
          </p:nvSpPr>
          <p:spPr>
            <a:xfrm>
              <a:off x="1160291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1" name="CaixaDeTexto 50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41%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70%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+ 29,7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Mais 51"/>
            <p:cNvSpPr/>
            <p:nvPr/>
          </p:nvSpPr>
          <p:spPr>
            <a:xfrm>
              <a:off x="3239021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Igual 52"/>
            <p:cNvSpPr/>
            <p:nvPr/>
          </p:nvSpPr>
          <p:spPr>
            <a:xfrm>
              <a:off x="3239021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4" name="Retângulo de cantos arredondados 53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CaixaDeTexto 54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29%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66%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+ 36,2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Mais 55"/>
            <p:cNvSpPr/>
            <p:nvPr/>
          </p:nvSpPr>
          <p:spPr>
            <a:xfrm>
              <a:off x="5314603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Igual 56"/>
            <p:cNvSpPr/>
            <p:nvPr/>
          </p:nvSpPr>
          <p:spPr>
            <a:xfrm>
              <a:off x="5314603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8" name="CaixaDeTexto 57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14%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60%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+ 46,2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Mais 58"/>
            <p:cNvSpPr/>
            <p:nvPr/>
          </p:nvSpPr>
          <p:spPr>
            <a:xfrm>
              <a:off x="738661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Igual 59"/>
            <p:cNvSpPr/>
            <p:nvPr/>
          </p:nvSpPr>
          <p:spPr>
            <a:xfrm>
              <a:off x="738661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63" name="Picture 4" descr="http://sys2.sbgf.org.br/portal/images/stories/facebook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671" y="1807159"/>
              <a:ext cx="526039" cy="526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8" descr="http://www.fanamol.pt/loja/images/youtube_logo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64794" y="1847542"/>
              <a:ext cx="1082130" cy="465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Imagem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4998" y="1847542"/>
              <a:ext cx="1452749" cy="465667"/>
            </a:xfrm>
            <a:prstGeom prst="rect">
              <a:avLst/>
            </a:prstGeom>
          </p:spPr>
        </p:pic>
        <p:grpSp>
          <p:nvGrpSpPr>
            <p:cNvPr id="41" name="Grupo 40"/>
            <p:cNvGrpSpPr/>
            <p:nvPr/>
          </p:nvGrpSpPr>
          <p:grpSpPr>
            <a:xfrm>
              <a:off x="467544" y="6169754"/>
              <a:ext cx="8209880" cy="427598"/>
              <a:chOff x="683295" y="6226764"/>
              <a:chExt cx="8209880" cy="427598"/>
            </a:xfrm>
          </p:grpSpPr>
          <p:sp>
            <p:nvSpPr>
              <p:cNvPr id="42" name="Retângulo 41"/>
              <p:cNvSpPr/>
              <p:nvPr/>
            </p:nvSpPr>
            <p:spPr bwMode="auto">
              <a:xfrm>
                <a:off x="683295" y="6226764"/>
                <a:ext cx="1368425" cy="4445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pt-BR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" name="CaixaDeTexto 42"/>
              <p:cNvSpPr txBox="1"/>
              <p:nvPr/>
            </p:nvSpPr>
            <p:spPr>
              <a:xfrm>
                <a:off x="684213" y="6285030"/>
                <a:ext cx="820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Fonte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Ipsos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Estudos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Marplan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EGM –Julho/2012 a Junho/2013 –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Gde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São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Paulo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Filtro: 10+ anos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(14.692.100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</a:t>
                </a:r>
              </a:p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Variável Band Outernet: Filtro: 10+ anos - São Paulo: assistiu/viu TVs fora de casa com programação própria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no metrô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81%),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64%) ou rodoviárias | recorda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ter visto alguma propaganda em metrô,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21%)  ou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sancas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21%)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(8.070.500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).</a:t>
                </a:r>
              </a:p>
            </p:txBody>
          </p:sp>
        </p:grpSp>
        <p:sp>
          <p:nvSpPr>
            <p:cNvPr id="66" name="Arredondar Retângulo em um Canto Diagonal 65"/>
            <p:cNvSpPr/>
            <p:nvPr/>
          </p:nvSpPr>
          <p:spPr>
            <a:xfrm>
              <a:off x="480511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	55% de cobertura (8.070.500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7" name="Imagem 6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184" y="3437778"/>
              <a:ext cx="1911181" cy="368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81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São Paulo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36" name="Retângulo 3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467544" y="1700808"/>
            <a:ext cx="8209880" cy="4896544"/>
            <a:chOff x="467544" y="1700808"/>
            <a:chExt cx="8209880" cy="4896544"/>
          </a:xfrm>
        </p:grpSpPr>
        <p:sp>
          <p:nvSpPr>
            <p:cNvPr id="42" name="Retângulo de cantos arredondados 41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de cantos arredondados 42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de cantos arredondados 43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13%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60%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+ 47,3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Mais 45"/>
            <p:cNvSpPr/>
            <p:nvPr/>
          </p:nvSpPr>
          <p:spPr>
            <a:xfrm>
              <a:off x="1160291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Igual 46"/>
            <p:cNvSpPr/>
            <p:nvPr/>
          </p:nvSpPr>
          <p:spPr>
            <a:xfrm>
              <a:off x="1160291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8" name="CaixaDeTexto 47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11%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60%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+ 48,5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Mais 48"/>
            <p:cNvSpPr/>
            <p:nvPr/>
          </p:nvSpPr>
          <p:spPr>
            <a:xfrm>
              <a:off x="3239021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Igual 49"/>
            <p:cNvSpPr/>
            <p:nvPr/>
          </p:nvSpPr>
          <p:spPr>
            <a:xfrm>
              <a:off x="3239021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1" name="Retângulo de cantos arredondados 50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aixaDeTexto 51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11%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+ 47,7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Mais 52"/>
            <p:cNvSpPr/>
            <p:nvPr/>
          </p:nvSpPr>
          <p:spPr>
            <a:xfrm>
              <a:off x="5314603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Igual 53"/>
            <p:cNvSpPr/>
            <p:nvPr/>
          </p:nvSpPr>
          <p:spPr>
            <a:xfrm>
              <a:off x="5314603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5" name="CaixaDeTexto 54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10%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+ 48,9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Mais 55"/>
            <p:cNvSpPr/>
            <p:nvPr/>
          </p:nvSpPr>
          <p:spPr>
            <a:xfrm>
              <a:off x="738661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Igual 56"/>
            <p:cNvSpPr/>
            <p:nvPr/>
          </p:nvSpPr>
          <p:spPr>
            <a:xfrm>
              <a:off x="738661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60" name="Picture 7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146" y="1857417"/>
              <a:ext cx="1580353" cy="401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9" descr="http://upload.wikimedia.org/wikipedia/commons/thumb/0/08/Nativa_FM.svg/735px-Nativa_FM.sv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9698" y="1925076"/>
              <a:ext cx="1551583" cy="265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0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176912" y="1780328"/>
              <a:ext cx="860472" cy="632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12" descr="http://upload.wikimedia.org/wikipedia/commons/thumb/c/c1/Jovem_Pan_FM_logo.svg/150px-Jovem_Pan_FM_logo.sv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4282" y="1743742"/>
              <a:ext cx="714375" cy="62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Grupo 38"/>
            <p:cNvGrpSpPr/>
            <p:nvPr/>
          </p:nvGrpSpPr>
          <p:grpSpPr>
            <a:xfrm>
              <a:off x="467544" y="6169754"/>
              <a:ext cx="8209880" cy="427598"/>
              <a:chOff x="683295" y="6226764"/>
              <a:chExt cx="8209880" cy="427598"/>
            </a:xfrm>
          </p:grpSpPr>
          <p:sp>
            <p:nvSpPr>
              <p:cNvPr id="40" name="Retângulo 39"/>
              <p:cNvSpPr/>
              <p:nvPr/>
            </p:nvSpPr>
            <p:spPr bwMode="auto">
              <a:xfrm>
                <a:off x="683295" y="6226764"/>
                <a:ext cx="1368425" cy="4445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pt-BR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1" name="CaixaDeTexto 40"/>
              <p:cNvSpPr txBox="1"/>
              <p:nvPr/>
            </p:nvSpPr>
            <p:spPr>
              <a:xfrm>
                <a:off x="684213" y="6285030"/>
                <a:ext cx="820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Fonte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Ipsos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Estudos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Marplan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EGM –Julho/2012 a Junho/2013 –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Gde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São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Paulo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Filtro: 10+ anos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(14.692.100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</a:t>
                </a:r>
              </a:p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Variável Band Outernet: Filtro: 10+ anos - São Paulo: assistiu/viu TVs fora de casa com programação própria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no metrô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81%),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64%) ou rodoviárias | recorda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ter visto alguma propaganda em metrô,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21%)  ou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sancas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21%)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(8.070.500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).</a:t>
                </a:r>
              </a:p>
            </p:txBody>
          </p:sp>
        </p:grpSp>
        <p:sp>
          <p:nvSpPr>
            <p:cNvPr id="64" name="Arredondar Retângulo em um Canto Diagonal 63"/>
            <p:cNvSpPr/>
            <p:nvPr/>
          </p:nvSpPr>
          <p:spPr>
            <a:xfrm>
              <a:off x="480511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	55% de cobertura (8.070.500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5" name="Imagem 6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184" y="3437778"/>
              <a:ext cx="1911181" cy="368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937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São Paulo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36" name="Retângulo 3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467544" y="1700808"/>
            <a:ext cx="8209880" cy="4896544"/>
            <a:chOff x="467544" y="1700808"/>
            <a:chExt cx="8209880" cy="4896544"/>
          </a:xfrm>
        </p:grpSpPr>
        <p:sp>
          <p:nvSpPr>
            <p:cNvPr id="11" name="Retângulo de cantos arredondados 10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de cantos arredondados 11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de cantos arredondados 12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6%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58%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+ 52,0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Mais 14"/>
            <p:cNvSpPr/>
            <p:nvPr/>
          </p:nvSpPr>
          <p:spPr>
            <a:xfrm>
              <a:off x="1160291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Igual 15"/>
            <p:cNvSpPr/>
            <p:nvPr/>
          </p:nvSpPr>
          <p:spPr>
            <a:xfrm>
              <a:off x="1160291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3%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</a:t>
              </a:r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+ 53,5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Mais 17"/>
            <p:cNvSpPr/>
            <p:nvPr/>
          </p:nvSpPr>
          <p:spPr>
            <a:xfrm>
              <a:off x="3239021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Igual 18"/>
            <p:cNvSpPr/>
            <p:nvPr/>
          </p:nvSpPr>
          <p:spPr>
            <a:xfrm>
              <a:off x="3239021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3%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</a:t>
              </a:r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+ 53,5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Mais 21"/>
            <p:cNvSpPr/>
            <p:nvPr/>
          </p:nvSpPr>
          <p:spPr>
            <a:xfrm>
              <a:off x="5314603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Igual 23"/>
            <p:cNvSpPr/>
            <p:nvPr/>
          </p:nvSpPr>
          <p:spPr>
            <a:xfrm>
              <a:off x="5314603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56%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+ 53,9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Mais 25"/>
            <p:cNvSpPr/>
            <p:nvPr/>
          </p:nvSpPr>
          <p:spPr>
            <a:xfrm>
              <a:off x="738661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Igual 26"/>
            <p:cNvSpPr/>
            <p:nvPr/>
          </p:nvSpPr>
          <p:spPr>
            <a:xfrm>
              <a:off x="738661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706" y="1764291"/>
              <a:ext cx="1085580" cy="587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4358" y="1727995"/>
              <a:ext cx="1138241" cy="685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5" descr="http://upload.wikimedia.org/wikipedia/commons/thumb/9/98/Jovem_Pan_AM_logo.svg/200px-Jovem_Pan_AM_logo.sv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5379" y="1780328"/>
              <a:ext cx="1020569" cy="571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7" descr="http://upload.wikimedia.org/wikipedia/pt/7/7b/Logotipo_R%C3%A1dio_Capital_AM_S%C3%A3o_Paulo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878215" y="1814435"/>
              <a:ext cx="1592872" cy="512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upo 7"/>
            <p:cNvGrpSpPr/>
            <p:nvPr/>
          </p:nvGrpSpPr>
          <p:grpSpPr>
            <a:xfrm>
              <a:off x="467544" y="6169754"/>
              <a:ext cx="8209880" cy="427598"/>
              <a:chOff x="683295" y="6226764"/>
              <a:chExt cx="8209880" cy="427598"/>
            </a:xfrm>
          </p:grpSpPr>
          <p:sp>
            <p:nvSpPr>
              <p:cNvPr id="9" name="Retângulo 8"/>
              <p:cNvSpPr/>
              <p:nvPr/>
            </p:nvSpPr>
            <p:spPr bwMode="auto">
              <a:xfrm>
                <a:off x="683295" y="6226764"/>
                <a:ext cx="1368425" cy="4445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pt-BR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CaixaDeTexto 9"/>
              <p:cNvSpPr txBox="1"/>
              <p:nvPr/>
            </p:nvSpPr>
            <p:spPr>
              <a:xfrm>
                <a:off x="684213" y="6285030"/>
                <a:ext cx="820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Fonte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Ipsos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Estudos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Marplan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EGM –Julho/2012 a Junho/2013 –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Gde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São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Paulo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Filtro: 10+ anos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(14.692.100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</a:t>
                </a:r>
              </a:p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Variável Band Outernet: Filtro: 10+ anos - São Paulo: assistiu/viu TVs fora de casa com programação própria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no metrô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81%),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64%) ou rodoviárias | recorda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ter visto alguma propaganda em metrô,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21%)  ou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sancas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21%)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(8.070.500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).</a:t>
                </a:r>
              </a:p>
            </p:txBody>
          </p:sp>
        </p:grpSp>
        <p:sp>
          <p:nvSpPr>
            <p:cNvPr id="35" name="Arredondar Retângulo em um Canto Diagonal 34"/>
            <p:cNvSpPr/>
            <p:nvPr/>
          </p:nvSpPr>
          <p:spPr>
            <a:xfrm>
              <a:off x="480511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	55% de cobertura (8.070.500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184" y="3437778"/>
              <a:ext cx="1911181" cy="368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615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São Paulo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36" name="Retângulo 3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467544" y="1700808"/>
            <a:ext cx="8209880" cy="4896544"/>
            <a:chOff x="467544" y="1700808"/>
            <a:chExt cx="8209880" cy="4896544"/>
          </a:xfrm>
        </p:grpSpPr>
        <p:sp>
          <p:nvSpPr>
            <p:cNvPr id="11" name="Retângulo de cantos arredondados 10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de cantos arredondados 11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de cantos arredondados 12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11%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59%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+ 48,4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Mais 14"/>
            <p:cNvSpPr/>
            <p:nvPr/>
          </p:nvSpPr>
          <p:spPr>
            <a:xfrm>
              <a:off x="1160291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Igual 15"/>
            <p:cNvSpPr/>
            <p:nvPr/>
          </p:nvSpPr>
          <p:spPr>
            <a:xfrm>
              <a:off x="1160291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5%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</a:t>
              </a:r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7%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+ 52,0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Mais 17"/>
            <p:cNvSpPr/>
            <p:nvPr/>
          </p:nvSpPr>
          <p:spPr>
            <a:xfrm>
              <a:off x="3239021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Igual 18"/>
            <p:cNvSpPr/>
            <p:nvPr/>
          </p:nvSpPr>
          <p:spPr>
            <a:xfrm>
              <a:off x="3239021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4%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</a:t>
              </a:r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+ 52,6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Mais 21"/>
            <p:cNvSpPr/>
            <p:nvPr/>
          </p:nvSpPr>
          <p:spPr>
            <a:xfrm>
              <a:off x="5314603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Igual 23"/>
            <p:cNvSpPr/>
            <p:nvPr/>
          </p:nvSpPr>
          <p:spPr>
            <a:xfrm>
              <a:off x="5314603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3%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</a:t>
              </a:r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+ 52,7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Mais 25"/>
            <p:cNvSpPr/>
            <p:nvPr/>
          </p:nvSpPr>
          <p:spPr>
            <a:xfrm>
              <a:off x="738661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Igual 26"/>
            <p:cNvSpPr/>
            <p:nvPr/>
          </p:nvSpPr>
          <p:spPr>
            <a:xfrm>
              <a:off x="738661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30" name="Picture 2" descr="http://kondzilla.com/images/logo_veja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25964" y="1734333"/>
              <a:ext cx="1244717" cy="67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http://thonilitsz.arq.br/wp-content/uploads/2013/12/logo-original-CARAS_pequeno-c%C3%B3pia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3714" y="1780943"/>
              <a:ext cx="1123553" cy="554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http://www.ch2a.com.br/site/arquivos/1-_LOGO_VEJA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188" y="1773596"/>
              <a:ext cx="1591731" cy="561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8" descr="http://edgblogs.s3.amazonaws.com/fazcaber/files/2011/10/Logo-Final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7150" y="1810101"/>
              <a:ext cx="1731753" cy="495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upo 7"/>
            <p:cNvGrpSpPr/>
            <p:nvPr/>
          </p:nvGrpSpPr>
          <p:grpSpPr>
            <a:xfrm>
              <a:off x="467544" y="6169754"/>
              <a:ext cx="8209880" cy="427598"/>
              <a:chOff x="683295" y="6226764"/>
              <a:chExt cx="8209880" cy="427598"/>
            </a:xfrm>
          </p:grpSpPr>
          <p:sp>
            <p:nvSpPr>
              <p:cNvPr id="9" name="Retângulo 8"/>
              <p:cNvSpPr/>
              <p:nvPr/>
            </p:nvSpPr>
            <p:spPr bwMode="auto">
              <a:xfrm>
                <a:off x="683295" y="6226764"/>
                <a:ext cx="1368425" cy="4445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pt-BR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CaixaDeTexto 9"/>
              <p:cNvSpPr txBox="1"/>
              <p:nvPr/>
            </p:nvSpPr>
            <p:spPr>
              <a:xfrm>
                <a:off x="684213" y="6285030"/>
                <a:ext cx="820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Fonte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Ipsos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Estudos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Marplan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EGM –Julho/2012 a Junho/2013 –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Gde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São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Paulo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Filtro: 10+ anos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(14.692.100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</a:t>
                </a:r>
              </a:p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Variável Band Outernet: Filtro: 10+ anos - São Paulo: assistiu/viu TVs fora de casa com programação própria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no metrô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81%),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64%) ou rodoviárias | recorda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ter visto alguma propaganda em metrô,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21%)  ou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sancas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21%)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(8.070.500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).</a:t>
                </a:r>
              </a:p>
            </p:txBody>
          </p:sp>
        </p:grpSp>
        <p:sp>
          <p:nvSpPr>
            <p:cNvPr id="35" name="Arredondar Retângulo em um Canto Diagonal 34"/>
            <p:cNvSpPr/>
            <p:nvPr/>
          </p:nvSpPr>
          <p:spPr>
            <a:xfrm>
              <a:off x="480511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	55% de cobertura (8.070.500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184" y="3437778"/>
              <a:ext cx="1911181" cy="368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463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São Paulo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36" name="Retângulo 3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467544" y="1700808"/>
            <a:ext cx="8209880" cy="4896544"/>
            <a:chOff x="467544" y="1700808"/>
            <a:chExt cx="8209880" cy="4896544"/>
          </a:xfrm>
        </p:grpSpPr>
        <p:sp>
          <p:nvSpPr>
            <p:cNvPr id="11" name="Retângulo de cantos arredondados 10"/>
            <p:cNvSpPr/>
            <p:nvPr/>
          </p:nvSpPr>
          <p:spPr>
            <a:xfrm>
              <a:off x="475111" y="1700814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de cantos arredondados 11"/>
            <p:cNvSpPr/>
            <p:nvPr/>
          </p:nvSpPr>
          <p:spPr>
            <a:xfrm>
              <a:off x="6701439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de cantos arredondados 12"/>
            <p:cNvSpPr/>
            <p:nvPr/>
          </p:nvSpPr>
          <p:spPr>
            <a:xfrm>
              <a:off x="2553841" y="1700812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475111" y="2376696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9%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</a:t>
              </a:r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8%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+ 49,2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Mais 14"/>
            <p:cNvSpPr/>
            <p:nvPr/>
          </p:nvSpPr>
          <p:spPr>
            <a:xfrm>
              <a:off x="1160291" y="2703597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Igual 15"/>
            <p:cNvSpPr/>
            <p:nvPr/>
          </p:nvSpPr>
          <p:spPr>
            <a:xfrm>
              <a:off x="1160291" y="4009262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2553841" y="2376694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8%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</a:t>
              </a:r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8%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+ 49,8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Mais 17"/>
            <p:cNvSpPr/>
            <p:nvPr/>
          </p:nvSpPr>
          <p:spPr>
            <a:xfrm>
              <a:off x="3239021" y="2703595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Igual 18"/>
            <p:cNvSpPr/>
            <p:nvPr/>
          </p:nvSpPr>
          <p:spPr>
            <a:xfrm>
              <a:off x="3239021" y="4009260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0" name="Retângulo de cantos arredondados 19"/>
            <p:cNvSpPr/>
            <p:nvPr/>
          </p:nvSpPr>
          <p:spPr>
            <a:xfrm>
              <a:off x="4629423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4629423" y="2376692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7%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</a:t>
              </a:r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7%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+ 50,0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Mais 21"/>
            <p:cNvSpPr/>
            <p:nvPr/>
          </p:nvSpPr>
          <p:spPr>
            <a:xfrm>
              <a:off x="5314603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Igual 23"/>
            <p:cNvSpPr/>
            <p:nvPr/>
          </p:nvSpPr>
          <p:spPr>
            <a:xfrm>
              <a:off x="5314603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6701439" y="2376690"/>
              <a:ext cx="1946424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4%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56%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+ 52,6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Mais 25"/>
            <p:cNvSpPr/>
            <p:nvPr/>
          </p:nvSpPr>
          <p:spPr>
            <a:xfrm>
              <a:off x="7386619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Igual 26"/>
            <p:cNvSpPr/>
            <p:nvPr/>
          </p:nvSpPr>
          <p:spPr>
            <a:xfrm>
              <a:off x="7386619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942" y="1888263"/>
              <a:ext cx="1904762" cy="342857"/>
            </a:xfrm>
            <a:prstGeom prst="rect">
              <a:avLst/>
            </a:prstGeom>
          </p:spPr>
        </p:pic>
        <p:pic>
          <p:nvPicPr>
            <p:cNvPr id="31" name="Imagem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5227" y="1887790"/>
              <a:ext cx="1644294" cy="364775"/>
            </a:xfrm>
            <a:prstGeom prst="rect">
              <a:avLst/>
            </a:prstGeom>
          </p:spPr>
        </p:pic>
        <p:pic>
          <p:nvPicPr>
            <p:cNvPr id="32" name="Picture 4" descr="http://4.bp.blogspot.com/-cVId-pbsdRg/UAmgIzTtmzI/AAAAAAAAVJI/PCYoMeR5c-0/s1600/metro_log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530" y="1857698"/>
              <a:ext cx="1296144" cy="425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http://4.bp.blogspot.com/-wN6DYyscwB4/TZ6ZwbZGJAI/AAAAAAAAJHo/8Oef2-mm9Ww/s400/lgo-agora.gi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531" y="1780942"/>
              <a:ext cx="965617" cy="57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upo 7"/>
            <p:cNvGrpSpPr/>
            <p:nvPr/>
          </p:nvGrpSpPr>
          <p:grpSpPr>
            <a:xfrm>
              <a:off x="467544" y="6169754"/>
              <a:ext cx="8209880" cy="427598"/>
              <a:chOff x="683295" y="6226764"/>
              <a:chExt cx="8209880" cy="427598"/>
            </a:xfrm>
          </p:grpSpPr>
          <p:sp>
            <p:nvSpPr>
              <p:cNvPr id="9" name="Retângulo 8"/>
              <p:cNvSpPr/>
              <p:nvPr/>
            </p:nvSpPr>
            <p:spPr bwMode="auto">
              <a:xfrm>
                <a:off x="683295" y="6226764"/>
                <a:ext cx="1368425" cy="4445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pt-BR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CaixaDeTexto 9"/>
              <p:cNvSpPr txBox="1"/>
              <p:nvPr/>
            </p:nvSpPr>
            <p:spPr>
              <a:xfrm>
                <a:off x="684213" y="6285030"/>
                <a:ext cx="820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Fonte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Ipsos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Estudos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Marplan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EGM –Julho/2012 a Junho/2013 –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Gde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São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Paulo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Filtro: 10+ anos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(14.692.100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</a:t>
                </a:r>
              </a:p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Variável Band Outernet: Filtro: 10+ anos - São Paulo: assistiu/viu TVs fora de casa com programação própria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no metrô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81%),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64%) ou rodoviárias | recorda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ter visto alguma propaganda em metrô,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21%)  ou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sancas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21%)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(8.070.500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).</a:t>
                </a:r>
              </a:p>
            </p:txBody>
          </p:sp>
        </p:grpSp>
        <p:sp>
          <p:nvSpPr>
            <p:cNvPr id="35" name="Arredondar Retângulo em um Canto Diagonal 34"/>
            <p:cNvSpPr/>
            <p:nvPr/>
          </p:nvSpPr>
          <p:spPr>
            <a:xfrm>
              <a:off x="480511" y="3344710"/>
              <a:ext cx="8179401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	55% de cobertura (8.070.500 de pessoas)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184" y="3437778"/>
              <a:ext cx="1911181" cy="368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615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361701" y="620688"/>
            <a:ext cx="8386763" cy="661164"/>
            <a:chOff x="361701" y="936278"/>
            <a:chExt cx="8386763" cy="661164"/>
          </a:xfrm>
        </p:grpSpPr>
        <p:sp>
          <p:nvSpPr>
            <p:cNvPr id="3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Incremento de Cobertura </a:t>
              </a:r>
              <a:r>
                <a:rPr lang="pt-BR" sz="23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Outernet</a:t>
              </a:r>
            </a:p>
            <a:p>
              <a:r>
                <a:rPr lang="pt-BR" sz="1200" b="1" dirty="0" smtClean="0">
                  <a:solidFill>
                    <a:schemeClr val="bg1"/>
                  </a:solidFill>
                  <a:latin typeface="Verdana" pitchFamily="34" charset="0"/>
                </a:rPr>
                <a:t>Mercado: São Paulo</a:t>
              </a:r>
              <a:endParaRPr lang="pt-BR" sz="12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36" name="Retângulo 3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467544" y="1700808"/>
            <a:ext cx="8209880" cy="4896544"/>
            <a:chOff x="467544" y="1700808"/>
            <a:chExt cx="8209880" cy="4896544"/>
          </a:xfrm>
        </p:grpSpPr>
        <p:sp>
          <p:nvSpPr>
            <p:cNvPr id="7" name="Retângulo de cantos arredondados 6"/>
            <p:cNvSpPr/>
            <p:nvPr/>
          </p:nvSpPr>
          <p:spPr>
            <a:xfrm>
              <a:off x="2562374" y="1700810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Retângulo de cantos arredondados 7"/>
            <p:cNvSpPr/>
            <p:nvPr/>
          </p:nvSpPr>
          <p:spPr>
            <a:xfrm>
              <a:off x="4641104" y="1700808"/>
              <a:ext cx="1946424" cy="4104462"/>
            </a:xfrm>
            <a:prstGeom prst="roundRect">
              <a:avLst/>
            </a:prstGeom>
            <a:ln w="38100">
              <a:solidFill>
                <a:srgbClr val="E20A1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2562374" y="1772816"/>
              <a:ext cx="1946424" cy="3908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Relógio</a:t>
              </a: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26%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64%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+ 37,9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Mais 9"/>
            <p:cNvSpPr/>
            <p:nvPr/>
          </p:nvSpPr>
          <p:spPr>
            <a:xfrm>
              <a:off x="3247554" y="2703593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Igual 10"/>
            <p:cNvSpPr/>
            <p:nvPr/>
          </p:nvSpPr>
          <p:spPr>
            <a:xfrm>
              <a:off x="3247554" y="4009258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4641104" y="1919029"/>
              <a:ext cx="1946424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Abrigo de Ônibus</a:t>
              </a:r>
            </a:p>
            <a:p>
              <a:pPr algn="ctr"/>
              <a:endParaRPr lang="pt-BR" sz="1400" b="1" dirty="0"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28% de cobertura</a:t>
              </a: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400" b="1" dirty="0" smtClean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pt-B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64%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 </a:t>
              </a:r>
              <a:r>
                <a:rPr lang="pt-BR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de cobertura</a:t>
              </a:r>
            </a:p>
            <a:p>
              <a:pPr algn="ctr"/>
              <a:endPara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pt-BR" sz="2000" b="1" dirty="0" smtClean="0">
                  <a:solidFill>
                    <a:srgbClr val="E20A1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+ 35,4 pontos percentuais</a:t>
              </a:r>
              <a:endParaRPr lang="pt-BR" sz="2000" b="1" dirty="0">
                <a:solidFill>
                  <a:srgbClr val="E20A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Mais 12"/>
            <p:cNvSpPr/>
            <p:nvPr/>
          </p:nvSpPr>
          <p:spPr>
            <a:xfrm>
              <a:off x="5326284" y="2703591"/>
              <a:ext cx="576064" cy="576064"/>
            </a:xfrm>
            <a:prstGeom prst="mathPlus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Igual 13"/>
            <p:cNvSpPr/>
            <p:nvPr/>
          </p:nvSpPr>
          <p:spPr>
            <a:xfrm>
              <a:off x="5326284" y="4009256"/>
              <a:ext cx="576064" cy="432048"/>
            </a:xfrm>
            <a:prstGeom prst="mathEqual">
              <a:avLst/>
            </a:prstGeom>
            <a:solidFill>
              <a:srgbClr val="6D6E71"/>
            </a:solidFill>
            <a:ln>
              <a:solidFill>
                <a:srgbClr val="E20A16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5" name="Arredondar Retângulo em um Canto Diagonal 14"/>
            <p:cNvSpPr/>
            <p:nvPr/>
          </p:nvSpPr>
          <p:spPr>
            <a:xfrm>
              <a:off x="2567775" y="3344706"/>
              <a:ext cx="4019754" cy="546058"/>
            </a:xfrm>
            <a:prstGeom prst="round2Diag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	55% de cobertura </a:t>
              </a:r>
              <a:endParaRPr lang="pt-B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  <a:p>
              <a:pPr algn="r"/>
              <a:r>
                <a:rPr lang="pt-BR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(</a:t>
              </a:r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8.070.500 de pessoas)</a:t>
              </a:r>
            </a:p>
          </p:txBody>
        </p:sp>
        <p:grpSp>
          <p:nvGrpSpPr>
            <p:cNvPr id="17" name="Grupo 16"/>
            <p:cNvGrpSpPr/>
            <p:nvPr/>
          </p:nvGrpSpPr>
          <p:grpSpPr>
            <a:xfrm>
              <a:off x="467544" y="6169754"/>
              <a:ext cx="8209880" cy="427598"/>
              <a:chOff x="683295" y="6226764"/>
              <a:chExt cx="8209880" cy="427598"/>
            </a:xfrm>
          </p:grpSpPr>
          <p:sp>
            <p:nvSpPr>
              <p:cNvPr id="18" name="Retângulo 17"/>
              <p:cNvSpPr/>
              <p:nvPr/>
            </p:nvSpPr>
            <p:spPr bwMode="auto">
              <a:xfrm>
                <a:off x="683295" y="6226764"/>
                <a:ext cx="1368425" cy="4445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pt-BR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" name="CaixaDeTexto 18"/>
              <p:cNvSpPr txBox="1"/>
              <p:nvPr/>
            </p:nvSpPr>
            <p:spPr>
              <a:xfrm>
                <a:off x="684213" y="6285030"/>
                <a:ext cx="820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Fonte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Ipsos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Estudos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Marplan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EGM –Julho/2012 a Junho/2013 –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Gde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São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Paulo 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Filtro: 10+ anos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(14.692.100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</a:t>
                </a:r>
              </a:p>
              <a:p>
                <a:pPr algn="just"/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Variável Band Outernet: Filtro: 10+ anos - São Paulo: assistiu/viu TVs fora de casa com programação própria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no metrô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81%),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64%) ou rodoviárias | recorda 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últ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30 dias ter visto alguma propaganda em metrô, ônibus 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21%)  ou </a:t>
                </a:r>
                <a:r>
                  <a:rPr lang="pt-BR" sz="600" b="1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sancas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:r>
                  <a:rPr lang="pt-BR" sz="600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share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Band Outernet: 21%) </a:t>
                </a:r>
                <a:r>
                  <a:rPr lang="pt-BR" sz="600" b="1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(8.070.500</a:t>
                </a:r>
                <a:r>
                  <a:rPr lang="pt-BR" sz="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).</a:t>
                </a:r>
              </a:p>
            </p:txBody>
          </p:sp>
        </p:grpSp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0819" y="3453244"/>
              <a:ext cx="1767165" cy="340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463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474415" y="2852936"/>
            <a:ext cx="820127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Outernet é uma empresa líder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em mídia out </a:t>
            </a:r>
            <a:r>
              <a:rPr lang="pt-BR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of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home no Brasil,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que engloba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soluções de comunicação em transporte público nas principais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cidades.</a:t>
            </a:r>
          </a:p>
          <a:p>
            <a:pPr>
              <a:lnSpc>
                <a:spcPct val="150000"/>
              </a:lnSpc>
            </a:pP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Surgimos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para unir relevância de conteúdo e resultado para os anunciantes, tornando-se um canal de TV fora de casa. </a:t>
            </a: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Hoje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, todo o conteúdo da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Outernet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impacta mais de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13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de milhões de pessoas, por meio de mais de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40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mil pontos (telas e painéis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).</a:t>
            </a:r>
          </a:p>
          <a:p>
            <a:pPr>
              <a:lnSpc>
                <a:spcPct val="150000"/>
              </a:lnSpc>
            </a:pPr>
            <a:endParaRPr lang="pt-BR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Com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atuação em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metrô,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ônibus, terminais rodoviários e orla marítima,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estamos presentes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nas </a:t>
            </a:r>
            <a:r>
              <a:rPr lang="pt-BR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26 principais </a:t>
            </a:r>
            <a:r>
              <a:rPr lang="pt-BR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cidades do País.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90" y="1772816"/>
            <a:ext cx="3347864" cy="88718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>
                  <a:solidFill>
                    <a:schemeClr val="bg1"/>
                  </a:solidFill>
                  <a:latin typeface="Verdana" pitchFamily="34" charset="0"/>
                </a:rPr>
                <a:t>O maior grupo de veículos </a:t>
              </a:r>
              <a:r>
                <a:rPr lang="pt-BR" sz="2300" b="1" i="1" dirty="0">
                  <a:solidFill>
                    <a:schemeClr val="bg1"/>
                  </a:solidFill>
                  <a:latin typeface="Verdana" pitchFamily="34" charset="0"/>
                </a:rPr>
                <a:t>Out </a:t>
              </a:r>
              <a:r>
                <a:rPr lang="pt-BR" sz="2300" b="1" i="1" dirty="0" err="1">
                  <a:solidFill>
                    <a:schemeClr val="bg1"/>
                  </a:solidFill>
                  <a:latin typeface="Verdana" pitchFamily="34" charset="0"/>
                </a:rPr>
                <a:t>of</a:t>
              </a:r>
              <a:r>
                <a:rPr lang="pt-BR" sz="2300" b="1" i="1" dirty="0">
                  <a:solidFill>
                    <a:schemeClr val="bg1"/>
                  </a:solidFill>
                  <a:latin typeface="Verdana" pitchFamily="34" charset="0"/>
                </a:rPr>
                <a:t> Home</a:t>
              </a:r>
              <a:r>
                <a:rPr lang="pt-BR" sz="2300" b="1" dirty="0">
                  <a:solidFill>
                    <a:schemeClr val="bg1"/>
                  </a:solidFill>
                  <a:latin typeface="Verdana" pitchFamily="34" charset="0"/>
                </a:rPr>
                <a:t> do Brasil</a:t>
              </a:r>
            </a:p>
          </p:txBody>
        </p:sp>
        <p:sp>
          <p:nvSpPr>
            <p:cNvPr id="10" name="Retângulo 9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77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539552" y="2080134"/>
            <a:ext cx="2456275" cy="3653122"/>
            <a:chOff x="539552" y="2080134"/>
            <a:chExt cx="2456275" cy="3653122"/>
          </a:xfrm>
        </p:grpSpPr>
        <p:grpSp>
          <p:nvGrpSpPr>
            <p:cNvPr id="75" name="Grupo 74"/>
            <p:cNvGrpSpPr/>
            <p:nvPr/>
          </p:nvGrpSpPr>
          <p:grpSpPr>
            <a:xfrm>
              <a:off x="539552" y="3385803"/>
              <a:ext cx="2456275" cy="1034473"/>
              <a:chOff x="611560" y="1186532"/>
              <a:chExt cx="2456275" cy="1034473"/>
            </a:xfrm>
          </p:grpSpPr>
          <p:sp>
            <p:nvSpPr>
              <p:cNvPr id="76" name="Retângulo 75"/>
              <p:cNvSpPr/>
              <p:nvPr/>
            </p:nvSpPr>
            <p:spPr bwMode="auto">
              <a:xfrm>
                <a:off x="611560" y="1231005"/>
                <a:ext cx="2456275" cy="990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77" name="Retângulo 76"/>
              <p:cNvSpPr/>
              <p:nvPr/>
            </p:nvSpPr>
            <p:spPr bwMode="auto">
              <a:xfrm>
                <a:off x="657085" y="1186532"/>
                <a:ext cx="2408184" cy="307777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ÔNIBUS</a:t>
                </a:r>
                <a:endParaRPr lang="pt-B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78" name="Retângulo 77"/>
              <p:cNvSpPr/>
              <p:nvPr/>
            </p:nvSpPr>
            <p:spPr bwMode="auto">
              <a:xfrm>
                <a:off x="611560" y="1231006"/>
                <a:ext cx="2456275" cy="208584"/>
              </a:xfrm>
              <a:prstGeom prst="rect">
                <a:avLst/>
              </a:prstGeom>
              <a:noFill/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79" name="Retângulo 78"/>
              <p:cNvSpPr/>
              <p:nvPr/>
            </p:nvSpPr>
            <p:spPr bwMode="auto">
              <a:xfrm>
                <a:off x="621085" y="1234852"/>
                <a:ext cx="36000" cy="20880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0" name="Grupo 79"/>
            <p:cNvGrpSpPr/>
            <p:nvPr/>
          </p:nvGrpSpPr>
          <p:grpSpPr>
            <a:xfrm>
              <a:off x="539552" y="4698783"/>
              <a:ext cx="2456275" cy="1034473"/>
              <a:chOff x="611560" y="1186532"/>
              <a:chExt cx="2456275" cy="1034473"/>
            </a:xfrm>
          </p:grpSpPr>
          <p:sp>
            <p:nvSpPr>
              <p:cNvPr id="81" name="Retângulo 80"/>
              <p:cNvSpPr/>
              <p:nvPr/>
            </p:nvSpPr>
            <p:spPr bwMode="auto">
              <a:xfrm>
                <a:off x="611560" y="1231005"/>
                <a:ext cx="2456275" cy="990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82" name="Retângulo 81"/>
              <p:cNvSpPr/>
              <p:nvPr/>
            </p:nvSpPr>
            <p:spPr bwMode="auto">
              <a:xfrm>
                <a:off x="657085" y="1186532"/>
                <a:ext cx="2408184" cy="307777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RODOVIÁRIAS</a:t>
                </a:r>
                <a:endParaRPr lang="pt-B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83" name="Retângulo 82"/>
              <p:cNvSpPr/>
              <p:nvPr/>
            </p:nvSpPr>
            <p:spPr bwMode="auto">
              <a:xfrm>
                <a:off x="611560" y="1231006"/>
                <a:ext cx="2456275" cy="208584"/>
              </a:xfrm>
              <a:prstGeom prst="rect">
                <a:avLst/>
              </a:prstGeom>
              <a:noFill/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84" name="Retângulo 83"/>
              <p:cNvSpPr/>
              <p:nvPr/>
            </p:nvSpPr>
            <p:spPr bwMode="auto">
              <a:xfrm>
                <a:off x="621085" y="1234852"/>
                <a:ext cx="36000" cy="20880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" name="Grupo 1"/>
            <p:cNvGrpSpPr/>
            <p:nvPr/>
          </p:nvGrpSpPr>
          <p:grpSpPr>
            <a:xfrm>
              <a:off x="539552" y="2080134"/>
              <a:ext cx="2456275" cy="1034473"/>
              <a:chOff x="611560" y="1186532"/>
              <a:chExt cx="2456275" cy="1034473"/>
            </a:xfrm>
          </p:grpSpPr>
          <p:sp>
            <p:nvSpPr>
              <p:cNvPr id="50" name="Retângulo 49"/>
              <p:cNvSpPr/>
              <p:nvPr/>
            </p:nvSpPr>
            <p:spPr bwMode="auto">
              <a:xfrm>
                <a:off x="611560" y="1231005"/>
                <a:ext cx="2456275" cy="990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48" name="Retângulo 47"/>
              <p:cNvSpPr/>
              <p:nvPr/>
            </p:nvSpPr>
            <p:spPr bwMode="auto">
              <a:xfrm>
                <a:off x="657085" y="1186532"/>
                <a:ext cx="2408184" cy="307777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METRÔ</a:t>
                </a:r>
                <a:endParaRPr lang="pt-B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49" name="Retângulo 48"/>
              <p:cNvSpPr/>
              <p:nvPr/>
            </p:nvSpPr>
            <p:spPr bwMode="auto">
              <a:xfrm>
                <a:off x="611560" y="1231006"/>
                <a:ext cx="2456275" cy="208584"/>
              </a:xfrm>
              <a:prstGeom prst="rect">
                <a:avLst/>
              </a:prstGeom>
              <a:noFill/>
              <a:ln w="1270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51" name="Retângulo 50"/>
              <p:cNvSpPr/>
              <p:nvPr/>
            </p:nvSpPr>
            <p:spPr bwMode="auto">
              <a:xfrm>
                <a:off x="621085" y="1234852"/>
                <a:ext cx="36000" cy="208800"/>
              </a:xfrm>
              <a:prstGeom prst="rect">
                <a:avLst/>
              </a:prstGeom>
              <a:solidFill>
                <a:srgbClr val="E20A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28" name="Imagem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3" t="12938" r="7457" b="21847"/>
            <a:stretch/>
          </p:blipFill>
          <p:spPr>
            <a:xfrm>
              <a:off x="1138768" y="4982970"/>
              <a:ext cx="1257842" cy="720478"/>
            </a:xfrm>
            <a:prstGeom prst="rect">
              <a:avLst/>
            </a:prstGeom>
          </p:spPr>
        </p:pic>
        <p:pic>
          <p:nvPicPr>
            <p:cNvPr id="30" name="Imagem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08" r="18826" b="25141"/>
            <a:stretch/>
          </p:blipFill>
          <p:spPr>
            <a:xfrm>
              <a:off x="1124561" y="2367723"/>
              <a:ext cx="1255363" cy="718108"/>
            </a:xfrm>
            <a:prstGeom prst="rect">
              <a:avLst/>
            </a:prstGeom>
          </p:spPr>
        </p:pic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3" r="9273" b="29590"/>
            <a:stretch/>
          </p:blipFill>
          <p:spPr>
            <a:xfrm>
              <a:off x="1127325" y="3668547"/>
              <a:ext cx="1280728" cy="731838"/>
            </a:xfrm>
            <a:prstGeom prst="rect">
              <a:avLst/>
            </a:prstGeom>
          </p:spPr>
        </p:pic>
      </p:grpSp>
      <p:pic>
        <p:nvPicPr>
          <p:cNvPr id="71" name="Imagem 7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48680"/>
            <a:ext cx="1391409" cy="460122"/>
          </a:xfrm>
          <a:prstGeom prst="rect">
            <a:avLst/>
          </a:prstGeom>
        </p:spPr>
      </p:pic>
      <p:grpSp>
        <p:nvGrpSpPr>
          <p:cNvPr id="72" name="Grupo 71"/>
          <p:cNvGrpSpPr/>
          <p:nvPr/>
        </p:nvGrpSpPr>
        <p:grpSpPr>
          <a:xfrm>
            <a:off x="361701" y="619671"/>
            <a:ext cx="8386763" cy="476498"/>
            <a:chOff x="361701" y="936278"/>
            <a:chExt cx="8386763" cy="476498"/>
          </a:xfrm>
        </p:grpSpPr>
        <p:sp>
          <p:nvSpPr>
            <p:cNvPr id="7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Mapa de Cobertura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74" name="Retângulo 73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3530922" y="1708974"/>
            <a:ext cx="5289550" cy="4752381"/>
            <a:chOff x="3530922" y="1708974"/>
            <a:chExt cx="5289550" cy="4752381"/>
          </a:xfrm>
        </p:grpSpPr>
        <p:sp>
          <p:nvSpPr>
            <p:cNvPr id="53" name="Retângulo 52"/>
            <p:cNvSpPr/>
            <p:nvPr/>
          </p:nvSpPr>
          <p:spPr bwMode="auto">
            <a:xfrm>
              <a:off x="3530922" y="2473645"/>
              <a:ext cx="5289550" cy="3793124"/>
            </a:xfrm>
            <a:prstGeom prst="rect">
              <a:avLst/>
            </a:prstGeom>
            <a:noFill/>
            <a:ln w="9525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pic>
          <p:nvPicPr>
            <p:cNvPr id="54" name="Imagem 9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622" y="3409950"/>
              <a:ext cx="5276850" cy="1926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7511" y="1708974"/>
              <a:ext cx="4780953" cy="4752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004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tvMinuto (15).jpg"/>
          <p:cNvPicPr>
            <a:picLocks noChangeAspect="1"/>
          </p:cNvPicPr>
          <p:nvPr/>
        </p:nvPicPr>
        <p:blipFill>
          <a:blip r:embed="rId2" cstate="email">
            <a:lum contrast="-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373216"/>
            <a:ext cx="2664296" cy="7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7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o 43"/>
          <p:cNvGrpSpPr/>
          <p:nvPr/>
        </p:nvGrpSpPr>
        <p:grpSpPr>
          <a:xfrm>
            <a:off x="361701" y="510327"/>
            <a:ext cx="8386763" cy="830441"/>
            <a:chOff x="361701" y="936278"/>
            <a:chExt cx="8386763" cy="830441"/>
          </a:xfrm>
        </p:grpSpPr>
        <p:sp>
          <p:nvSpPr>
            <p:cNvPr id="45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8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Entretenimento dos usuários de transporte público - Metrô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46" name="Retângulo 4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7" name="Imagem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467544" y="1883852"/>
            <a:ext cx="8202612" cy="4444518"/>
            <a:chOff x="467544" y="1883852"/>
            <a:chExt cx="8202612" cy="4444518"/>
          </a:xfrm>
        </p:grpSpPr>
        <p:grpSp>
          <p:nvGrpSpPr>
            <p:cNvPr id="5" name="Grupo 3"/>
            <p:cNvGrpSpPr>
              <a:grpSpLocks/>
            </p:cNvGrpSpPr>
            <p:nvPr/>
          </p:nvGrpSpPr>
          <p:grpSpPr bwMode="auto">
            <a:xfrm>
              <a:off x="1961381" y="1890203"/>
              <a:ext cx="5022850" cy="982663"/>
              <a:chOff x="669924" y="2535238"/>
              <a:chExt cx="5022851" cy="982229"/>
            </a:xfrm>
          </p:grpSpPr>
          <p:grpSp>
            <p:nvGrpSpPr>
              <p:cNvPr id="32" name="Grupo 73"/>
              <p:cNvGrpSpPr>
                <a:grpSpLocks/>
              </p:cNvGrpSpPr>
              <p:nvPr/>
            </p:nvGrpSpPr>
            <p:grpSpPr bwMode="auto">
              <a:xfrm>
                <a:off x="669924" y="2535238"/>
                <a:ext cx="5022851" cy="982229"/>
                <a:chOff x="-513716" y="2560229"/>
                <a:chExt cx="5218549" cy="982569"/>
              </a:xfrm>
            </p:grpSpPr>
            <p:sp>
              <p:nvSpPr>
                <p:cNvPr id="34" name="Retângulo 33"/>
                <p:cNvSpPr/>
                <p:nvPr/>
              </p:nvSpPr>
              <p:spPr>
                <a:xfrm>
                  <a:off x="-513716" y="2560229"/>
                  <a:ext cx="5218549" cy="98256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5" name="Retângulo 34"/>
                <p:cNvSpPr/>
                <p:nvPr/>
              </p:nvSpPr>
              <p:spPr>
                <a:xfrm>
                  <a:off x="-498871" y="2633247"/>
                  <a:ext cx="46182" cy="163497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33" name="Retângulo 1"/>
              <p:cNvSpPr>
                <a:spLocks noChangeArrowheads="1"/>
              </p:cNvSpPr>
              <p:nvPr/>
            </p:nvSpPr>
            <p:spPr bwMode="auto">
              <a:xfrm>
                <a:off x="915987" y="2540841"/>
                <a:ext cx="4776788" cy="9690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O veículo de maior cobertura do segmento digital </a:t>
                </a:r>
                <a:r>
                  <a:rPr lang="pt-BR" sz="20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Out </a:t>
                </a:r>
                <a:r>
                  <a:rPr lang="pt-BR" sz="2000" b="1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of</a:t>
                </a:r>
                <a:r>
                  <a:rPr lang="pt-BR" sz="20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Home</a:t>
                </a:r>
              </a:p>
            </p:txBody>
          </p:sp>
        </p:grp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3221693"/>
              <a:ext cx="3278187" cy="298926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upo 134"/>
            <p:cNvGrpSpPr>
              <a:grpSpLocks/>
            </p:cNvGrpSpPr>
            <p:nvPr/>
          </p:nvGrpSpPr>
          <p:grpSpPr bwMode="auto">
            <a:xfrm>
              <a:off x="7122344" y="1883852"/>
              <a:ext cx="1547812" cy="1006475"/>
              <a:chOff x="7342332" y="2377349"/>
              <a:chExt cx="1547667" cy="1007199"/>
            </a:xfrm>
          </p:grpSpPr>
          <p:sp>
            <p:nvSpPr>
              <p:cNvPr id="23" name="Retângulo 22"/>
              <p:cNvSpPr/>
              <p:nvPr/>
            </p:nvSpPr>
            <p:spPr bwMode="auto">
              <a:xfrm>
                <a:off x="7342332" y="2377349"/>
                <a:ext cx="1547667" cy="1007199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grpSp>
            <p:nvGrpSpPr>
              <p:cNvPr id="24" name="Grupo 10"/>
              <p:cNvGrpSpPr>
                <a:grpSpLocks/>
              </p:cNvGrpSpPr>
              <p:nvPr/>
            </p:nvGrpSpPr>
            <p:grpSpPr bwMode="auto">
              <a:xfrm>
                <a:off x="7847052" y="2391638"/>
                <a:ext cx="641572" cy="826130"/>
                <a:chOff x="2517579" y="4173264"/>
                <a:chExt cx="641910" cy="825262"/>
              </a:xfrm>
            </p:grpSpPr>
            <p:grpSp>
              <p:nvGrpSpPr>
                <p:cNvPr id="25" name="Grupo 7"/>
                <p:cNvGrpSpPr>
                  <a:grpSpLocks/>
                </p:cNvGrpSpPr>
                <p:nvPr/>
              </p:nvGrpSpPr>
              <p:grpSpPr bwMode="auto">
                <a:xfrm>
                  <a:off x="2517579" y="4173264"/>
                  <a:ext cx="641910" cy="825262"/>
                  <a:chOff x="4067689" y="4130688"/>
                  <a:chExt cx="641910" cy="825262"/>
                </a:xfrm>
              </p:grpSpPr>
              <p:pic>
                <p:nvPicPr>
                  <p:cNvPr id="27" name="Imagem 2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67689" y="4466940"/>
                    <a:ext cx="641910" cy="4890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8" name="Retângulo 27"/>
                  <p:cNvSpPr/>
                  <p:nvPr/>
                </p:nvSpPr>
                <p:spPr>
                  <a:xfrm>
                    <a:off x="4277388" y="4443330"/>
                    <a:ext cx="149290" cy="460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pt-BR"/>
                  </a:p>
                </p:txBody>
              </p:sp>
              <p:sp>
                <p:nvSpPr>
                  <p:cNvPr id="29" name="Retângulo 28"/>
                  <p:cNvSpPr/>
                  <p:nvPr/>
                </p:nvSpPr>
                <p:spPr>
                  <a:xfrm rot="5400000">
                    <a:off x="4185402" y="4267152"/>
                    <a:ext cx="336438" cy="6352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pt-BR"/>
                  </a:p>
                </p:txBody>
              </p:sp>
            </p:grpSp>
            <p:sp>
              <p:nvSpPr>
                <p:cNvPr id="26" name="Retângulo 25"/>
                <p:cNvSpPr/>
                <p:nvPr/>
              </p:nvSpPr>
              <p:spPr>
                <a:xfrm rot="5400000">
                  <a:off x="2965594" y="4609655"/>
                  <a:ext cx="233286" cy="937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/>
                </a:p>
              </p:txBody>
            </p:sp>
          </p:grpSp>
        </p:grpSp>
        <p:grpSp>
          <p:nvGrpSpPr>
            <p:cNvPr id="14" name="Grupo 13"/>
            <p:cNvGrpSpPr/>
            <p:nvPr/>
          </p:nvGrpSpPr>
          <p:grpSpPr>
            <a:xfrm>
              <a:off x="467544" y="1883852"/>
              <a:ext cx="1346200" cy="1066243"/>
              <a:chOff x="467544" y="1883852"/>
              <a:chExt cx="1346200" cy="1066243"/>
            </a:xfrm>
          </p:grpSpPr>
          <p:grpSp>
            <p:nvGrpSpPr>
              <p:cNvPr id="7" name="Grupo 88"/>
              <p:cNvGrpSpPr>
                <a:grpSpLocks/>
              </p:cNvGrpSpPr>
              <p:nvPr/>
            </p:nvGrpSpPr>
            <p:grpSpPr bwMode="auto">
              <a:xfrm>
                <a:off x="467544" y="1883852"/>
                <a:ext cx="1346200" cy="981451"/>
                <a:chOff x="911226" y="2522386"/>
                <a:chExt cx="1345649" cy="981186"/>
              </a:xfrm>
            </p:grpSpPr>
            <p:sp>
              <p:nvSpPr>
                <p:cNvPr id="30" name="Retângulo 29"/>
                <p:cNvSpPr/>
                <p:nvPr/>
              </p:nvSpPr>
              <p:spPr>
                <a:xfrm>
                  <a:off x="911226" y="2522386"/>
                  <a:ext cx="1345649" cy="98118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920747" y="2608088"/>
                  <a:ext cx="47606" cy="165055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6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pic>
            <p:nvPicPr>
              <p:cNvPr id="12" name="Picture 5" descr="C:\Users\mricardo\Desktop\desktop\Icones\metro icone.png"/>
              <p:cNvPicPr>
                <a:picLocks noChangeAspect="1" noChangeArrowheads="1"/>
              </p:cNvPicPr>
              <p:nvPr/>
            </p:nvPicPr>
            <p:blipFill>
              <a:blip r:embed="rId5" cstate="email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740" y="1937192"/>
                <a:ext cx="871160" cy="78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5"/>
              <p:cNvSpPr/>
              <p:nvPr/>
            </p:nvSpPr>
            <p:spPr>
              <a:xfrm>
                <a:off x="758821" y="2534597"/>
                <a:ext cx="720079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ea typeface="Verdana" pitchFamily="34" charset="0"/>
                    <a:cs typeface="Arial" pitchFamily="34" charset="0"/>
                  </a:rPr>
                  <a:t>Metrô</a:t>
                </a:r>
              </a:p>
            </p:txBody>
          </p:sp>
        </p:grpSp>
        <p:grpSp>
          <p:nvGrpSpPr>
            <p:cNvPr id="4" name="Grupo 3"/>
            <p:cNvGrpSpPr/>
            <p:nvPr/>
          </p:nvGrpSpPr>
          <p:grpSpPr>
            <a:xfrm>
              <a:off x="3845744" y="3789040"/>
              <a:ext cx="4810125" cy="1908000"/>
              <a:chOff x="3845744" y="3969208"/>
              <a:chExt cx="4810125" cy="1908000"/>
            </a:xfrm>
          </p:grpSpPr>
          <p:sp>
            <p:nvSpPr>
              <p:cNvPr id="21" name="Retângulo 20"/>
              <p:cNvSpPr/>
              <p:nvPr/>
            </p:nvSpPr>
            <p:spPr bwMode="auto">
              <a:xfrm>
                <a:off x="3845744" y="3969208"/>
                <a:ext cx="4810125" cy="19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0" name="Retângulo 85"/>
              <p:cNvSpPr>
                <a:spLocks noChangeArrowheads="1"/>
              </p:cNvSpPr>
              <p:nvPr/>
            </p:nvSpPr>
            <p:spPr bwMode="auto">
              <a:xfrm>
                <a:off x="3966394" y="4040649"/>
                <a:ext cx="4689475" cy="17143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Mais de </a:t>
                </a:r>
                <a:r>
                  <a:rPr lang="pt-B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5.000 monitores</a:t>
                </a:r>
                <a:r>
                  <a:rPr lang="pt-BR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distribuindo conteúdo digital nas linhas vermelha, azul e verde do metrô.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Painéis Estáticos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Projetos Especiais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Interatividade via mobile</a:t>
                </a:r>
              </a:p>
            </p:txBody>
          </p:sp>
          <p:sp>
            <p:nvSpPr>
              <p:cNvPr id="39" name="Retângulo 38"/>
              <p:cNvSpPr/>
              <p:nvPr/>
            </p:nvSpPr>
            <p:spPr bwMode="auto">
              <a:xfrm>
                <a:off x="3855363" y="4077072"/>
                <a:ext cx="67992" cy="219877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" name="Grupo 2"/>
            <p:cNvGrpSpPr/>
            <p:nvPr/>
          </p:nvGrpSpPr>
          <p:grpSpPr>
            <a:xfrm>
              <a:off x="3845838" y="3057011"/>
              <a:ext cx="4821093" cy="630000"/>
              <a:chOff x="3845838" y="3057011"/>
              <a:chExt cx="4821093" cy="630000"/>
            </a:xfrm>
          </p:grpSpPr>
          <p:sp>
            <p:nvSpPr>
              <p:cNvPr id="17" name="Retângulo 16"/>
              <p:cNvSpPr/>
              <p:nvPr/>
            </p:nvSpPr>
            <p:spPr bwMode="auto">
              <a:xfrm>
                <a:off x="3845838" y="3057011"/>
                <a:ext cx="4810893" cy="630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Retângulo 17"/>
              <p:cNvSpPr/>
              <p:nvPr/>
            </p:nvSpPr>
            <p:spPr bwMode="auto">
              <a:xfrm>
                <a:off x="3845838" y="3191500"/>
                <a:ext cx="67992" cy="219876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0" name="Retângulo 39"/>
              <p:cNvSpPr/>
              <p:nvPr/>
            </p:nvSpPr>
            <p:spPr bwMode="auto">
              <a:xfrm>
                <a:off x="4213685" y="3184401"/>
                <a:ext cx="4453246" cy="361951"/>
              </a:xfrm>
              <a:prstGeom prst="rect">
                <a:avLst/>
              </a:prstGeom>
              <a:solidFill>
                <a:srgbClr val="6D6E71"/>
              </a:solidFill>
              <a:ln w="635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pt-BR" b="1" dirty="0" smtClean="0">
                    <a:latin typeface="Arial" pitchFamily="34" charset="0"/>
                    <a:cs typeface="Arial" pitchFamily="34" charset="0"/>
                  </a:rPr>
                  <a:t>SÃO PAULO</a:t>
                </a:r>
                <a:endParaRPr lang="pt-BR" b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1" name="Grupo 10"/>
            <p:cNvGrpSpPr/>
            <p:nvPr/>
          </p:nvGrpSpPr>
          <p:grpSpPr>
            <a:xfrm>
              <a:off x="3851920" y="5824370"/>
              <a:ext cx="4810125" cy="504000"/>
              <a:chOff x="3851920" y="5697464"/>
              <a:chExt cx="4810125" cy="504000"/>
            </a:xfrm>
          </p:grpSpPr>
          <p:sp>
            <p:nvSpPr>
              <p:cNvPr id="41" name="Retângulo 40"/>
              <p:cNvSpPr/>
              <p:nvPr/>
            </p:nvSpPr>
            <p:spPr bwMode="auto">
              <a:xfrm>
                <a:off x="3851920" y="5697464"/>
                <a:ext cx="4810125" cy="504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" name="Retângulo 85"/>
              <p:cNvSpPr>
                <a:spLocks noChangeArrowheads="1"/>
              </p:cNvSpPr>
              <p:nvPr/>
            </p:nvSpPr>
            <p:spPr bwMode="auto">
              <a:xfrm>
                <a:off x="3972570" y="5768905"/>
                <a:ext cx="4689475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Circulação média de </a:t>
                </a:r>
                <a:r>
                  <a:rPr lang="pt-B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4 milhões</a:t>
                </a:r>
                <a:r>
                  <a:rPr lang="pt-BR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de pessoas por dia</a:t>
                </a:r>
              </a:p>
            </p:txBody>
          </p:sp>
          <p:sp>
            <p:nvSpPr>
              <p:cNvPr id="43" name="Retângulo 42"/>
              <p:cNvSpPr/>
              <p:nvPr/>
            </p:nvSpPr>
            <p:spPr bwMode="auto">
              <a:xfrm>
                <a:off x="3861539" y="5805328"/>
                <a:ext cx="67992" cy="219877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061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o 43"/>
          <p:cNvGrpSpPr/>
          <p:nvPr/>
        </p:nvGrpSpPr>
        <p:grpSpPr>
          <a:xfrm>
            <a:off x="361701" y="510327"/>
            <a:ext cx="8386763" cy="476498"/>
            <a:chOff x="361701" y="936278"/>
            <a:chExt cx="8386763" cy="476498"/>
          </a:xfrm>
        </p:grpSpPr>
        <p:sp>
          <p:nvSpPr>
            <p:cNvPr id="45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>
                  <a:solidFill>
                    <a:schemeClr val="bg1"/>
                  </a:solidFill>
                  <a:latin typeface="Verdana" pitchFamily="34" charset="0"/>
                </a:rPr>
                <a:t>Perfil dos usuários do Metrô</a:t>
              </a:r>
            </a:p>
          </p:txBody>
        </p:sp>
        <p:sp>
          <p:nvSpPr>
            <p:cNvPr id="46" name="Retângulo 45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7" name="Imagem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37" name="Grupo 36"/>
          <p:cNvGrpSpPr/>
          <p:nvPr/>
        </p:nvGrpSpPr>
        <p:grpSpPr>
          <a:xfrm>
            <a:off x="467544" y="1556792"/>
            <a:ext cx="8210078" cy="4720589"/>
            <a:chOff x="684213" y="1628775"/>
            <a:chExt cx="8210078" cy="4720589"/>
          </a:xfrm>
        </p:grpSpPr>
        <p:grpSp>
          <p:nvGrpSpPr>
            <p:cNvPr id="38" name="Grupo 37"/>
            <p:cNvGrpSpPr/>
            <p:nvPr/>
          </p:nvGrpSpPr>
          <p:grpSpPr>
            <a:xfrm>
              <a:off x="684213" y="1628775"/>
              <a:ext cx="2653853" cy="792113"/>
              <a:chOff x="684213" y="1628775"/>
              <a:chExt cx="2653853" cy="792113"/>
            </a:xfrm>
          </p:grpSpPr>
          <p:sp>
            <p:nvSpPr>
              <p:cNvPr id="71" name="Retângulo 70"/>
              <p:cNvSpPr/>
              <p:nvPr/>
            </p:nvSpPr>
            <p:spPr bwMode="auto">
              <a:xfrm>
                <a:off x="684213" y="1628775"/>
                <a:ext cx="2653853" cy="79211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2" name="Retângulo 71"/>
              <p:cNvSpPr/>
              <p:nvPr/>
            </p:nvSpPr>
            <p:spPr bwMode="auto">
              <a:xfrm>
                <a:off x="684213" y="1716087"/>
                <a:ext cx="36000" cy="1800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" name="Rectangle 5"/>
              <p:cNvSpPr/>
              <p:nvPr/>
            </p:nvSpPr>
            <p:spPr>
              <a:xfrm>
                <a:off x="720213" y="1657350"/>
                <a:ext cx="261785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b="1" dirty="0" smtClean="0">
                    <a:solidFill>
                      <a:schemeClr val="accent2"/>
                    </a:solidFill>
                    <a:latin typeface="Arial" pitchFamily="34" charset="0"/>
                    <a:ea typeface="Verdana" pitchFamily="34" charset="0"/>
                    <a:cs typeface="Arial" pitchFamily="34" charset="0"/>
                  </a:rPr>
                  <a:t>Linha Vermelha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pt-BR" sz="1400" b="1" dirty="0" smtClean="0">
                    <a:solidFill>
                      <a:schemeClr val="accent2"/>
                    </a:solidFill>
                    <a:latin typeface="Arial" pitchFamily="34" charset="0"/>
                    <a:ea typeface="Verdana" pitchFamily="34" charset="0"/>
                    <a:cs typeface="Arial" pitchFamily="34" charset="0"/>
                  </a:rPr>
                  <a:t>1.920.000 pessoas / dia</a:t>
                </a:r>
              </a:p>
            </p:txBody>
          </p:sp>
        </p:grpSp>
        <p:grpSp>
          <p:nvGrpSpPr>
            <p:cNvPr id="48" name="Grupo 47"/>
            <p:cNvGrpSpPr/>
            <p:nvPr/>
          </p:nvGrpSpPr>
          <p:grpSpPr>
            <a:xfrm>
              <a:off x="6239322" y="1628775"/>
              <a:ext cx="2653853" cy="792113"/>
              <a:chOff x="6239322" y="1628775"/>
              <a:chExt cx="2653853" cy="792113"/>
            </a:xfrm>
          </p:grpSpPr>
          <p:sp>
            <p:nvSpPr>
              <p:cNvPr id="68" name="Retângulo 67"/>
              <p:cNvSpPr/>
              <p:nvPr/>
            </p:nvSpPr>
            <p:spPr bwMode="auto">
              <a:xfrm>
                <a:off x="6239322" y="1628775"/>
                <a:ext cx="2653853" cy="79211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9" name="Retângulo 68"/>
              <p:cNvSpPr/>
              <p:nvPr/>
            </p:nvSpPr>
            <p:spPr bwMode="auto">
              <a:xfrm>
                <a:off x="6239322" y="1716087"/>
                <a:ext cx="36000" cy="1800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0" name="Rectangle 5"/>
              <p:cNvSpPr/>
              <p:nvPr/>
            </p:nvSpPr>
            <p:spPr>
              <a:xfrm>
                <a:off x="6275322" y="1657350"/>
                <a:ext cx="261785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b="1" dirty="0" smtClean="0">
                    <a:solidFill>
                      <a:srgbClr val="00B050"/>
                    </a:solidFill>
                    <a:latin typeface="Arial" pitchFamily="34" charset="0"/>
                    <a:ea typeface="Verdana" pitchFamily="34" charset="0"/>
                    <a:cs typeface="Arial" pitchFamily="34" charset="0"/>
                  </a:rPr>
                  <a:t>Linha Verde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pt-BR" sz="1400" b="1" dirty="0" smtClean="0">
                    <a:solidFill>
                      <a:srgbClr val="00B050"/>
                    </a:solidFill>
                    <a:latin typeface="Arial" pitchFamily="34" charset="0"/>
                    <a:ea typeface="Verdana" pitchFamily="34" charset="0"/>
                    <a:cs typeface="Arial" pitchFamily="34" charset="0"/>
                  </a:rPr>
                  <a:t>800.000 pessoas / dia</a:t>
                </a:r>
              </a:p>
            </p:txBody>
          </p:sp>
        </p:grpSp>
        <p:grpSp>
          <p:nvGrpSpPr>
            <p:cNvPr id="49" name="Grupo 48"/>
            <p:cNvGrpSpPr/>
            <p:nvPr/>
          </p:nvGrpSpPr>
          <p:grpSpPr>
            <a:xfrm>
              <a:off x="3457004" y="1628775"/>
              <a:ext cx="2653853" cy="792113"/>
              <a:chOff x="3457004" y="1628775"/>
              <a:chExt cx="2653853" cy="792113"/>
            </a:xfrm>
          </p:grpSpPr>
          <p:sp>
            <p:nvSpPr>
              <p:cNvPr id="65" name="Retângulo 64"/>
              <p:cNvSpPr/>
              <p:nvPr/>
            </p:nvSpPr>
            <p:spPr bwMode="auto">
              <a:xfrm>
                <a:off x="3457004" y="1628775"/>
                <a:ext cx="2653853" cy="79211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6" name="Retângulo 65"/>
              <p:cNvSpPr/>
              <p:nvPr/>
            </p:nvSpPr>
            <p:spPr bwMode="auto">
              <a:xfrm>
                <a:off x="3457004" y="1716087"/>
                <a:ext cx="36000" cy="180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7" name="Rectangle 5"/>
              <p:cNvSpPr/>
              <p:nvPr/>
            </p:nvSpPr>
            <p:spPr>
              <a:xfrm>
                <a:off x="3493004" y="1657350"/>
                <a:ext cx="261785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b="1" dirty="0" smtClean="0">
                    <a:solidFill>
                      <a:srgbClr val="0070C0"/>
                    </a:solidFill>
                    <a:latin typeface="Arial" pitchFamily="34" charset="0"/>
                    <a:ea typeface="Verdana" pitchFamily="34" charset="0"/>
                    <a:cs typeface="Arial" pitchFamily="34" charset="0"/>
                  </a:rPr>
                  <a:t>Linha Azul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pt-BR" sz="1400" b="1" dirty="0" smtClean="0">
                    <a:solidFill>
                      <a:srgbClr val="0070C0"/>
                    </a:solidFill>
                    <a:latin typeface="Arial" pitchFamily="34" charset="0"/>
                    <a:ea typeface="Verdana" pitchFamily="34" charset="0"/>
                    <a:cs typeface="Arial" pitchFamily="34" charset="0"/>
                  </a:rPr>
                  <a:t>1.280.000 pessoas / dia</a:t>
                </a:r>
              </a:p>
            </p:txBody>
          </p:sp>
        </p:grpSp>
        <p:grpSp>
          <p:nvGrpSpPr>
            <p:cNvPr id="50" name="Grupo 49"/>
            <p:cNvGrpSpPr/>
            <p:nvPr/>
          </p:nvGrpSpPr>
          <p:grpSpPr>
            <a:xfrm>
              <a:off x="684213" y="2458149"/>
              <a:ext cx="2653853" cy="3891215"/>
              <a:chOff x="684213" y="2564904"/>
              <a:chExt cx="2653853" cy="3891215"/>
            </a:xfrm>
          </p:grpSpPr>
          <p:sp>
            <p:nvSpPr>
              <p:cNvPr id="61" name="Retângulo 60"/>
              <p:cNvSpPr/>
              <p:nvPr/>
            </p:nvSpPr>
            <p:spPr bwMode="auto">
              <a:xfrm>
                <a:off x="684213" y="2564904"/>
                <a:ext cx="2653853" cy="3891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62" name="Grupo 61"/>
              <p:cNvGrpSpPr/>
              <p:nvPr/>
            </p:nvGrpSpPr>
            <p:grpSpPr>
              <a:xfrm>
                <a:off x="871116" y="2664842"/>
                <a:ext cx="2279774" cy="3695303"/>
                <a:chOff x="683295" y="2702942"/>
                <a:chExt cx="2279774" cy="3695303"/>
              </a:xfrm>
            </p:grpSpPr>
            <p:pic>
              <p:nvPicPr>
                <p:cNvPr id="63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683295" y="2702942"/>
                  <a:ext cx="1603631" cy="36893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4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2267744" y="2708920"/>
                  <a:ext cx="695325" cy="36893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51" name="Grupo 50"/>
            <p:cNvGrpSpPr/>
            <p:nvPr/>
          </p:nvGrpSpPr>
          <p:grpSpPr>
            <a:xfrm>
              <a:off x="3463305" y="2454796"/>
              <a:ext cx="2653853" cy="3885043"/>
              <a:chOff x="3463305" y="2571076"/>
              <a:chExt cx="2653853" cy="3885043"/>
            </a:xfrm>
          </p:grpSpPr>
          <p:sp>
            <p:nvSpPr>
              <p:cNvPr id="57" name="Retângulo 56"/>
              <p:cNvSpPr/>
              <p:nvPr/>
            </p:nvSpPr>
            <p:spPr bwMode="auto">
              <a:xfrm>
                <a:off x="3463305" y="2571076"/>
                <a:ext cx="2653853" cy="38850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58" name="Grupo 57"/>
              <p:cNvGrpSpPr/>
              <p:nvPr/>
            </p:nvGrpSpPr>
            <p:grpSpPr>
              <a:xfrm>
                <a:off x="3645421" y="2670427"/>
                <a:ext cx="2267693" cy="3689718"/>
                <a:chOff x="3789437" y="2708527"/>
                <a:chExt cx="2267693" cy="3689718"/>
              </a:xfrm>
            </p:grpSpPr>
            <p:pic>
              <p:nvPicPr>
                <p:cNvPr id="59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361806" y="2708920"/>
                  <a:ext cx="695324" cy="36893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0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3789437" y="2708527"/>
                  <a:ext cx="1603631" cy="36893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52" name="Grupo 51"/>
            <p:cNvGrpSpPr/>
            <p:nvPr/>
          </p:nvGrpSpPr>
          <p:grpSpPr>
            <a:xfrm>
              <a:off x="6240438" y="2454796"/>
              <a:ext cx="2653853" cy="3885043"/>
              <a:chOff x="6240438" y="2571076"/>
              <a:chExt cx="2653853" cy="3885043"/>
            </a:xfrm>
          </p:grpSpPr>
          <p:sp>
            <p:nvSpPr>
              <p:cNvPr id="53" name="Retângulo 52"/>
              <p:cNvSpPr/>
              <p:nvPr/>
            </p:nvSpPr>
            <p:spPr bwMode="auto">
              <a:xfrm>
                <a:off x="6240438" y="2571076"/>
                <a:ext cx="2653853" cy="38850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54" name="Grupo 53"/>
              <p:cNvGrpSpPr/>
              <p:nvPr/>
            </p:nvGrpSpPr>
            <p:grpSpPr>
              <a:xfrm>
                <a:off x="6425158" y="2670428"/>
                <a:ext cx="2289679" cy="3689717"/>
                <a:chOff x="6593152" y="2708528"/>
                <a:chExt cx="2289679" cy="3689717"/>
              </a:xfrm>
            </p:grpSpPr>
            <p:pic>
              <p:nvPicPr>
                <p:cNvPr id="55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8182744" y="2708920"/>
                  <a:ext cx="700087" cy="36893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6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6593152" y="2708528"/>
                  <a:ext cx="1603631" cy="36893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grpSp>
        <p:nvGrpSpPr>
          <p:cNvPr id="74" name="Grupo 73"/>
          <p:cNvGrpSpPr/>
          <p:nvPr/>
        </p:nvGrpSpPr>
        <p:grpSpPr>
          <a:xfrm>
            <a:off x="538584" y="6397853"/>
            <a:ext cx="8209880" cy="242932"/>
            <a:chOff x="683295" y="6324570"/>
            <a:chExt cx="8209880" cy="242932"/>
          </a:xfrm>
        </p:grpSpPr>
        <p:sp>
          <p:nvSpPr>
            <p:cNvPr id="75" name="Retângulo 74"/>
            <p:cNvSpPr/>
            <p:nvPr/>
          </p:nvSpPr>
          <p:spPr bwMode="auto">
            <a:xfrm>
              <a:off x="683295" y="6324570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6" name="CaixaDeTexto 75"/>
            <p:cNvSpPr txBox="1"/>
            <p:nvPr/>
          </p:nvSpPr>
          <p:spPr>
            <a:xfrm>
              <a:off x="684213" y="6382836"/>
              <a:ext cx="82089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Fonte: poderes </a:t>
              </a:r>
              <a:r>
                <a:rPr lang="pt-BR" sz="6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concessionários – Janeiro/2014</a:t>
              </a:r>
              <a:endParaRPr lang="pt-BR" sz="6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25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farm3.static.flickr.com/2774/4022186172_fe84c0d673_b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373216"/>
            <a:ext cx="2664296" cy="7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6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o 56"/>
          <p:cNvGrpSpPr/>
          <p:nvPr/>
        </p:nvGrpSpPr>
        <p:grpSpPr>
          <a:xfrm>
            <a:off x="361701" y="620688"/>
            <a:ext cx="8386763" cy="830441"/>
            <a:chOff x="361701" y="936278"/>
            <a:chExt cx="8386763" cy="830441"/>
          </a:xfrm>
        </p:grpSpPr>
        <p:sp>
          <p:nvSpPr>
            <p:cNvPr id="58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8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Entretenimento dos usuários de transporte público - Ônibus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59" name="Retângulo 58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60" name="Imagem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483420" y="1772816"/>
            <a:ext cx="8202612" cy="4608512"/>
            <a:chOff x="483420" y="1772816"/>
            <a:chExt cx="8202612" cy="4608512"/>
          </a:xfrm>
        </p:grpSpPr>
        <p:grpSp>
          <p:nvGrpSpPr>
            <p:cNvPr id="5" name="Grupo 15"/>
            <p:cNvGrpSpPr>
              <a:grpSpLocks/>
            </p:cNvGrpSpPr>
            <p:nvPr/>
          </p:nvGrpSpPr>
          <p:grpSpPr bwMode="auto">
            <a:xfrm>
              <a:off x="7338245" y="1772816"/>
              <a:ext cx="1347787" cy="725487"/>
              <a:chOff x="3813363" y="2710657"/>
              <a:chExt cx="1346910" cy="724726"/>
            </a:xfrm>
          </p:grpSpPr>
          <p:sp>
            <p:nvSpPr>
              <p:cNvPr id="50" name="Retângulo 49"/>
              <p:cNvSpPr/>
              <p:nvPr/>
            </p:nvSpPr>
            <p:spPr bwMode="auto">
              <a:xfrm>
                <a:off x="3813363" y="2710657"/>
                <a:ext cx="1346910" cy="724726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pic>
            <p:nvPicPr>
              <p:cNvPr id="51" name="Imagem 2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544" y="2781342"/>
                <a:ext cx="467903" cy="569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" name="Grupo 113"/>
            <p:cNvGrpSpPr>
              <a:grpSpLocks/>
            </p:cNvGrpSpPr>
            <p:nvPr/>
          </p:nvGrpSpPr>
          <p:grpSpPr bwMode="auto">
            <a:xfrm>
              <a:off x="483420" y="1772821"/>
              <a:ext cx="6792912" cy="719138"/>
              <a:chOff x="5254624" y="2709866"/>
              <a:chExt cx="6792912" cy="719140"/>
            </a:xfrm>
          </p:grpSpPr>
          <p:grpSp>
            <p:nvGrpSpPr>
              <p:cNvPr id="46" name="Grupo 20"/>
              <p:cNvGrpSpPr>
                <a:grpSpLocks/>
              </p:cNvGrpSpPr>
              <p:nvPr/>
            </p:nvGrpSpPr>
            <p:grpSpPr bwMode="auto">
              <a:xfrm>
                <a:off x="5254624" y="2709866"/>
                <a:ext cx="6792912" cy="719140"/>
                <a:chOff x="5254043" y="2710656"/>
                <a:chExt cx="6794181" cy="718385"/>
              </a:xfrm>
            </p:grpSpPr>
            <p:sp>
              <p:nvSpPr>
                <p:cNvPr id="48" name="Retângulo 47"/>
                <p:cNvSpPr/>
                <p:nvPr/>
              </p:nvSpPr>
              <p:spPr bwMode="auto">
                <a:xfrm>
                  <a:off x="5254043" y="2710656"/>
                  <a:ext cx="6794181" cy="71838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dirty="0"/>
                </a:p>
              </p:txBody>
            </p:sp>
            <p:sp>
              <p:nvSpPr>
                <p:cNvPr id="49" name="Retângulo 80"/>
                <p:cNvSpPr>
                  <a:spLocks noChangeArrowheads="1"/>
                </p:cNvSpPr>
                <p:nvPr/>
              </p:nvSpPr>
              <p:spPr bwMode="auto">
                <a:xfrm>
                  <a:off x="5622412" y="2754594"/>
                  <a:ext cx="6286086" cy="6456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pt-BR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Maior plataforma de mídia em </a:t>
                  </a:r>
                  <a:r>
                    <a:rPr lang="pt-BR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ônibus, </a:t>
                  </a:r>
                </a:p>
                <a:p>
                  <a:pPr algn="ctr"/>
                  <a:r>
                    <a:rPr lang="pt-BR" b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o principal meio de transporte no país.</a:t>
                  </a:r>
                  <a:endParaRPr lang="pt-B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47" name="Retângulo 46"/>
              <p:cNvSpPr/>
              <p:nvPr/>
            </p:nvSpPr>
            <p:spPr bwMode="auto">
              <a:xfrm>
                <a:off x="5270499" y="2800348"/>
                <a:ext cx="68262" cy="163513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" name="Grupo 2"/>
            <p:cNvGrpSpPr/>
            <p:nvPr/>
          </p:nvGrpSpPr>
          <p:grpSpPr>
            <a:xfrm>
              <a:off x="545258" y="2621039"/>
              <a:ext cx="5470672" cy="587186"/>
              <a:chOff x="545258" y="2621039"/>
              <a:chExt cx="5470672" cy="587186"/>
            </a:xfrm>
          </p:grpSpPr>
          <p:sp>
            <p:nvSpPr>
              <p:cNvPr id="27" name="Retângulo 26"/>
              <p:cNvSpPr/>
              <p:nvPr/>
            </p:nvSpPr>
            <p:spPr bwMode="auto">
              <a:xfrm>
                <a:off x="545258" y="2621039"/>
                <a:ext cx="5470672" cy="587186"/>
              </a:xfrm>
              <a:prstGeom prst="rect">
                <a:avLst/>
              </a:prstGeom>
              <a:solidFill>
                <a:srgbClr val="6D6E71"/>
              </a:solidFill>
              <a:ln w="635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b="1" dirty="0"/>
              </a:p>
            </p:txBody>
          </p:sp>
          <p:sp>
            <p:nvSpPr>
              <p:cNvPr id="28" name="CaixaDeTexto 142"/>
              <p:cNvSpPr txBox="1">
                <a:spLocks noChangeArrowheads="1"/>
              </p:cNvSpPr>
              <p:nvPr/>
            </p:nvSpPr>
            <p:spPr bwMode="auto">
              <a:xfrm>
                <a:off x="694243" y="2737495"/>
                <a:ext cx="5321686" cy="353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pt-BR" sz="1700" b="1" dirty="0" smtClean="0">
                    <a:solidFill>
                      <a:schemeClr val="bg1"/>
                    </a:solidFill>
                  </a:rPr>
                  <a:t>SÃO PAULO</a:t>
                </a:r>
                <a:endParaRPr lang="pt-BR" sz="17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Retângulo 28"/>
              <p:cNvSpPr/>
              <p:nvPr/>
            </p:nvSpPr>
            <p:spPr bwMode="auto">
              <a:xfrm>
                <a:off x="559144" y="2628976"/>
                <a:ext cx="47625" cy="165100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53" name="Grupo 52"/>
            <p:cNvGrpSpPr/>
            <p:nvPr/>
          </p:nvGrpSpPr>
          <p:grpSpPr>
            <a:xfrm>
              <a:off x="6170073" y="4542958"/>
              <a:ext cx="2417533" cy="1836000"/>
              <a:chOff x="2874547" y="5686946"/>
              <a:chExt cx="2417533" cy="1836000"/>
            </a:xfrm>
          </p:grpSpPr>
          <p:sp>
            <p:nvSpPr>
              <p:cNvPr id="54" name="Retângulo 53"/>
              <p:cNvSpPr/>
              <p:nvPr/>
            </p:nvSpPr>
            <p:spPr bwMode="auto">
              <a:xfrm>
                <a:off x="2874547" y="5686946"/>
                <a:ext cx="2417533" cy="1836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55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2438" y="6640785"/>
                <a:ext cx="2189534" cy="81570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2242" y="5749261"/>
                <a:ext cx="1263774" cy="81570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" name="Grupo 60"/>
            <p:cNvGrpSpPr/>
            <p:nvPr/>
          </p:nvGrpSpPr>
          <p:grpSpPr>
            <a:xfrm>
              <a:off x="3978300" y="3381460"/>
              <a:ext cx="2102048" cy="2997497"/>
              <a:chOff x="4198144" y="3586522"/>
              <a:chExt cx="2102048" cy="2997497"/>
            </a:xfrm>
          </p:grpSpPr>
          <p:sp>
            <p:nvSpPr>
              <p:cNvPr id="62" name="Retângulo 61"/>
              <p:cNvSpPr/>
              <p:nvPr/>
            </p:nvSpPr>
            <p:spPr bwMode="auto">
              <a:xfrm>
                <a:off x="4198144" y="3586522"/>
                <a:ext cx="2102048" cy="299749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63" name="Imagem 6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7875" y="3645024"/>
                <a:ext cx="1923267" cy="288320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64" name="Retângulo 63"/>
              <p:cNvSpPr/>
              <p:nvPr/>
            </p:nvSpPr>
            <p:spPr bwMode="auto">
              <a:xfrm>
                <a:off x="4198144" y="3739998"/>
                <a:ext cx="45719" cy="26565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65" name="Retângulo 64"/>
            <p:cNvSpPr/>
            <p:nvPr/>
          </p:nvSpPr>
          <p:spPr bwMode="auto">
            <a:xfrm>
              <a:off x="6170074" y="4664098"/>
              <a:ext cx="45719" cy="265651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6" name="Grupo 65"/>
            <p:cNvGrpSpPr/>
            <p:nvPr/>
          </p:nvGrpSpPr>
          <p:grpSpPr>
            <a:xfrm>
              <a:off x="6167181" y="2647874"/>
              <a:ext cx="2423923" cy="1639120"/>
              <a:chOff x="6387025" y="2852936"/>
              <a:chExt cx="2423923" cy="1639120"/>
            </a:xfrm>
          </p:grpSpPr>
          <p:sp>
            <p:nvSpPr>
              <p:cNvPr id="67" name="Retângulo 66"/>
              <p:cNvSpPr/>
              <p:nvPr/>
            </p:nvSpPr>
            <p:spPr bwMode="auto">
              <a:xfrm>
                <a:off x="6389918" y="2852936"/>
                <a:ext cx="2421030" cy="163912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8" name="Retângulo 67"/>
              <p:cNvSpPr/>
              <p:nvPr/>
            </p:nvSpPr>
            <p:spPr bwMode="auto">
              <a:xfrm>
                <a:off x="6387025" y="2964537"/>
                <a:ext cx="45719" cy="26565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69" name="Imagem 6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07808" y="2934470"/>
                <a:ext cx="2238949" cy="1494656"/>
              </a:xfrm>
              <a:prstGeom prst="rect">
                <a:avLst/>
              </a:prstGeom>
            </p:spPr>
          </p:pic>
        </p:grpSp>
        <p:grpSp>
          <p:nvGrpSpPr>
            <p:cNvPr id="70" name="Grupo 69"/>
            <p:cNvGrpSpPr/>
            <p:nvPr/>
          </p:nvGrpSpPr>
          <p:grpSpPr>
            <a:xfrm>
              <a:off x="545258" y="3387003"/>
              <a:ext cx="3280374" cy="1918101"/>
              <a:chOff x="765102" y="3592065"/>
              <a:chExt cx="3280374" cy="1918101"/>
            </a:xfrm>
          </p:grpSpPr>
          <p:sp>
            <p:nvSpPr>
              <p:cNvPr id="71" name="Retângulo 70"/>
              <p:cNvSpPr/>
              <p:nvPr/>
            </p:nvSpPr>
            <p:spPr bwMode="auto">
              <a:xfrm>
                <a:off x="765102" y="3592065"/>
                <a:ext cx="3280373" cy="191810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2" name="Retângulo 71"/>
              <p:cNvSpPr/>
              <p:nvPr/>
            </p:nvSpPr>
            <p:spPr bwMode="auto">
              <a:xfrm>
                <a:off x="765102" y="3710486"/>
                <a:ext cx="46361" cy="193605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" name="Retângulo 85"/>
              <p:cNvSpPr>
                <a:spLocks noChangeArrowheads="1"/>
              </p:cNvSpPr>
              <p:nvPr/>
            </p:nvSpPr>
            <p:spPr bwMode="auto">
              <a:xfrm>
                <a:off x="885752" y="3625407"/>
                <a:ext cx="3159724" cy="18466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2.600 </a:t>
                </a:r>
                <a:r>
                  <a:rPr lang="pt-B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monitores</a:t>
                </a:r>
                <a:r>
                  <a:rPr lang="pt-BR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distribuindo conteúdo digital em mais de </a:t>
                </a:r>
                <a:r>
                  <a:rPr lang="pt-B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1.500 ônibus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pt-BR" sz="14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Sancas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e Vidro do Motorista em 3.000 ônibus em São Paulo.</a:t>
                </a:r>
              </a:p>
            </p:txBody>
          </p:sp>
        </p:grpSp>
        <p:grpSp>
          <p:nvGrpSpPr>
            <p:cNvPr id="74" name="Grupo 73"/>
            <p:cNvGrpSpPr/>
            <p:nvPr/>
          </p:nvGrpSpPr>
          <p:grpSpPr>
            <a:xfrm>
              <a:off x="535732" y="5422278"/>
              <a:ext cx="3280374" cy="959050"/>
              <a:chOff x="755576" y="5589240"/>
              <a:chExt cx="3280374" cy="959050"/>
            </a:xfrm>
          </p:grpSpPr>
          <p:sp>
            <p:nvSpPr>
              <p:cNvPr id="75" name="Retângulo 74"/>
              <p:cNvSpPr/>
              <p:nvPr/>
            </p:nvSpPr>
            <p:spPr bwMode="auto">
              <a:xfrm>
                <a:off x="755576" y="5589240"/>
                <a:ext cx="3280373" cy="95905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Retângulo 75"/>
              <p:cNvSpPr/>
              <p:nvPr/>
            </p:nvSpPr>
            <p:spPr bwMode="auto">
              <a:xfrm>
                <a:off x="755576" y="5707660"/>
                <a:ext cx="46361" cy="193605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7" name="Retângulo 85"/>
              <p:cNvSpPr>
                <a:spLocks noChangeArrowheads="1"/>
              </p:cNvSpPr>
              <p:nvPr/>
            </p:nvSpPr>
            <p:spPr bwMode="auto">
              <a:xfrm>
                <a:off x="876226" y="5681336"/>
                <a:ext cx="3159724" cy="744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Circulação de </a:t>
                </a:r>
                <a:r>
                  <a:rPr lang="pt-BR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3 milhões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de pessoas por dia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614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/>
          <p:cNvGrpSpPr/>
          <p:nvPr/>
        </p:nvGrpSpPr>
        <p:grpSpPr>
          <a:xfrm>
            <a:off x="361701" y="620688"/>
            <a:ext cx="8386763" cy="476498"/>
            <a:chOff x="361701" y="936278"/>
            <a:chExt cx="8386763" cy="476498"/>
          </a:xfrm>
        </p:grpSpPr>
        <p:sp>
          <p:nvSpPr>
            <p:cNvPr id="53" name="Retângulo 80"/>
            <p:cNvSpPr>
              <a:spLocks noChangeArrowheads="1"/>
            </p:cNvSpPr>
            <p:nvPr/>
          </p:nvSpPr>
          <p:spPr bwMode="auto">
            <a:xfrm>
              <a:off x="361701" y="966500"/>
              <a:ext cx="83867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sz="2300" b="1" dirty="0" smtClean="0">
                  <a:solidFill>
                    <a:schemeClr val="bg1"/>
                  </a:solidFill>
                  <a:latin typeface="Verdana" pitchFamily="34" charset="0"/>
                </a:rPr>
                <a:t>Mídia digital indoor Terminais Rodoviários</a:t>
              </a:r>
              <a:endParaRPr lang="pt-BR" sz="23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54" name="Retângulo 53"/>
            <p:cNvSpPr/>
            <p:nvPr/>
          </p:nvSpPr>
          <p:spPr bwMode="auto">
            <a:xfrm>
              <a:off x="467544" y="936278"/>
              <a:ext cx="1368425" cy="44450"/>
            </a:xfrm>
            <a:prstGeom prst="rect">
              <a:avLst/>
            </a:prstGeom>
            <a:solidFill>
              <a:srgbClr val="E20A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pt-B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55" name="Imagem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709072"/>
            <a:ext cx="1391409" cy="460122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452999" y="1772816"/>
            <a:ext cx="8203512" cy="4637186"/>
            <a:chOff x="452999" y="1772816"/>
            <a:chExt cx="8203512" cy="4637186"/>
          </a:xfrm>
        </p:grpSpPr>
        <p:sp>
          <p:nvSpPr>
            <p:cNvPr id="5" name="Retângulo 4"/>
            <p:cNvSpPr/>
            <p:nvPr/>
          </p:nvSpPr>
          <p:spPr bwMode="auto">
            <a:xfrm>
              <a:off x="460944" y="1772816"/>
              <a:ext cx="1346200" cy="1006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tângulo 5"/>
            <p:cNvSpPr/>
            <p:nvPr/>
          </p:nvSpPr>
          <p:spPr bwMode="auto">
            <a:xfrm>
              <a:off x="470469" y="1860128"/>
              <a:ext cx="47625" cy="165100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7" name="Grupo 6"/>
            <p:cNvGrpSpPr>
              <a:grpSpLocks/>
            </p:cNvGrpSpPr>
            <p:nvPr/>
          </p:nvGrpSpPr>
          <p:grpSpPr bwMode="auto">
            <a:xfrm>
              <a:off x="636004" y="2930101"/>
              <a:ext cx="2783868" cy="800348"/>
              <a:chOff x="11043164" y="1523772"/>
              <a:chExt cx="2785044" cy="799193"/>
            </a:xfrm>
          </p:grpSpPr>
          <p:sp>
            <p:nvSpPr>
              <p:cNvPr id="18" name="Retângulo 17"/>
              <p:cNvSpPr/>
              <p:nvPr/>
            </p:nvSpPr>
            <p:spPr bwMode="auto">
              <a:xfrm>
                <a:off x="11043164" y="1523772"/>
                <a:ext cx="2785044" cy="798995"/>
              </a:xfrm>
              <a:prstGeom prst="rect">
                <a:avLst/>
              </a:prstGeom>
              <a:solidFill>
                <a:srgbClr val="6D6E71"/>
              </a:solidFill>
              <a:ln w="6350"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pt-BR" b="1" smtClean="0"/>
                  <a:t>‘</a:t>
                </a:r>
                <a:endParaRPr lang="pt-BR" b="1" dirty="0"/>
              </a:p>
            </p:txBody>
          </p:sp>
          <p:sp>
            <p:nvSpPr>
              <p:cNvPr id="19" name="Retângulo 69"/>
              <p:cNvSpPr>
                <a:spLocks noChangeArrowheads="1"/>
              </p:cNvSpPr>
              <p:nvPr/>
            </p:nvSpPr>
            <p:spPr bwMode="auto">
              <a:xfrm>
                <a:off x="11759727" y="1949045"/>
                <a:ext cx="1407118" cy="373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ts val="2200"/>
                  </a:lnSpc>
                </a:pPr>
                <a:r>
                  <a:rPr lang="pt-BR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Programação</a:t>
                </a:r>
              </a:p>
            </p:txBody>
          </p:sp>
          <p:sp>
            <p:nvSpPr>
              <p:cNvPr id="20" name="Retângulo 70"/>
              <p:cNvSpPr>
                <a:spLocks noChangeArrowheads="1"/>
              </p:cNvSpPr>
              <p:nvPr/>
            </p:nvSpPr>
            <p:spPr bwMode="auto">
              <a:xfrm>
                <a:off x="11759728" y="1709688"/>
                <a:ext cx="1407118" cy="373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ts val="2200"/>
                  </a:lnSpc>
                </a:pPr>
                <a:r>
                  <a:rPr lang="pt-BR" sz="36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24h</a:t>
                </a:r>
              </a:p>
            </p:txBody>
          </p:sp>
        </p:grpSp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776141" y="3282999"/>
              <a:ext cx="1731963" cy="26797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" name="Grupo 5"/>
            <p:cNvGrpSpPr>
              <a:grpSpLocks/>
            </p:cNvGrpSpPr>
            <p:nvPr/>
          </p:nvGrpSpPr>
          <p:grpSpPr bwMode="auto">
            <a:xfrm>
              <a:off x="7308724" y="1772816"/>
              <a:ext cx="1347787" cy="1031875"/>
              <a:chOff x="2132372" y="1843372"/>
              <a:chExt cx="1346910" cy="1032391"/>
            </a:xfrm>
          </p:grpSpPr>
          <p:sp>
            <p:nvSpPr>
              <p:cNvPr id="28" name="Retângulo 27"/>
              <p:cNvSpPr/>
              <p:nvPr/>
            </p:nvSpPr>
            <p:spPr bwMode="auto">
              <a:xfrm>
                <a:off x="2132372" y="1843372"/>
                <a:ext cx="1346910" cy="1032391"/>
              </a:xfrm>
              <a:prstGeom prst="rect">
                <a:avLst/>
              </a:prstGeom>
              <a:solidFill>
                <a:srgbClr val="E20A16"/>
              </a:solidFill>
              <a:ln w="6350">
                <a:solidFill>
                  <a:srgbClr val="6D6E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dirty="0"/>
              </a:p>
            </p:txBody>
          </p:sp>
          <p:pic>
            <p:nvPicPr>
              <p:cNvPr id="29" name="Imagem 4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7618" y="2015939"/>
                <a:ext cx="696419" cy="687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3" name="Retângulo 32"/>
            <p:cNvSpPr/>
            <p:nvPr/>
          </p:nvSpPr>
          <p:spPr bwMode="auto">
            <a:xfrm>
              <a:off x="2035768" y="1772816"/>
              <a:ext cx="5060950" cy="1006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Retângulo 33"/>
            <p:cNvSpPr/>
            <p:nvPr/>
          </p:nvSpPr>
          <p:spPr bwMode="auto">
            <a:xfrm>
              <a:off x="2045293" y="1860128"/>
              <a:ext cx="65088" cy="165100"/>
            </a:xfrm>
            <a:prstGeom prst="rect">
              <a:avLst/>
            </a:prstGeom>
            <a:solidFill>
              <a:srgbClr val="E20A16"/>
            </a:solidFill>
            <a:ln>
              <a:solidFill>
                <a:srgbClr val="E20A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tângulo 85"/>
            <p:cNvSpPr>
              <a:spLocks noChangeArrowheads="1"/>
            </p:cNvSpPr>
            <p:nvPr/>
          </p:nvSpPr>
          <p:spPr bwMode="auto">
            <a:xfrm>
              <a:off x="2153243" y="1787103"/>
              <a:ext cx="478631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pt-B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A única empresa especializada em comunicação em terminais de passageiros</a:t>
              </a:r>
            </a:p>
          </p:txBody>
        </p:sp>
        <p:sp>
          <p:nvSpPr>
            <p:cNvPr id="45" name="Rectangle 5"/>
            <p:cNvSpPr/>
            <p:nvPr/>
          </p:nvSpPr>
          <p:spPr>
            <a:xfrm>
              <a:off x="452999" y="2420888"/>
              <a:ext cx="136815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Verdana" pitchFamily="34" charset="0"/>
                  <a:cs typeface="Arial" pitchFamily="34" charset="0"/>
                </a:rPr>
                <a:t>Rodoviárias</a:t>
              </a:r>
            </a:p>
          </p:txBody>
        </p:sp>
        <p:pic>
          <p:nvPicPr>
            <p:cNvPr id="46" name="Picture 7" descr="C:\Users\mricardo\Desktop\desktop\Icones\rodoviária icone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060" y="1861931"/>
              <a:ext cx="871161" cy="78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0" name="Grupo 140"/>
            <p:cNvGrpSpPr>
              <a:grpSpLocks/>
            </p:cNvGrpSpPr>
            <p:nvPr/>
          </p:nvGrpSpPr>
          <p:grpSpPr bwMode="auto">
            <a:xfrm>
              <a:off x="5815180" y="2991321"/>
              <a:ext cx="2783868" cy="3312273"/>
              <a:chOff x="691396" y="3111641"/>
              <a:chExt cx="2252672" cy="3306064"/>
            </a:xfrm>
          </p:grpSpPr>
          <p:grpSp>
            <p:nvGrpSpPr>
              <p:cNvPr id="41" name="Grupo 102"/>
              <p:cNvGrpSpPr>
                <a:grpSpLocks/>
              </p:cNvGrpSpPr>
              <p:nvPr/>
            </p:nvGrpSpPr>
            <p:grpSpPr bwMode="auto">
              <a:xfrm>
                <a:off x="691396" y="3111641"/>
                <a:ext cx="2252672" cy="3306064"/>
                <a:chOff x="911226" y="2507948"/>
                <a:chExt cx="935738" cy="3306097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8" name="Retângulo 47"/>
                <p:cNvSpPr/>
                <p:nvPr/>
              </p:nvSpPr>
              <p:spPr>
                <a:xfrm>
                  <a:off x="911226" y="2507948"/>
                  <a:ext cx="935738" cy="330609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5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9" name="Retângulo 48"/>
                <p:cNvSpPr/>
                <p:nvPr/>
              </p:nvSpPr>
              <p:spPr>
                <a:xfrm>
                  <a:off x="911226" y="2607963"/>
                  <a:ext cx="22847" cy="163515"/>
                </a:xfrm>
                <a:prstGeom prst="rect">
                  <a:avLst/>
                </a:prstGeom>
                <a:solidFill>
                  <a:srgbClr val="E20A16"/>
                </a:solidFill>
                <a:ln>
                  <a:solidFill>
                    <a:srgbClr val="E20A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 sz="15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47" name="Retângulo 85"/>
              <p:cNvSpPr>
                <a:spLocks noChangeArrowheads="1"/>
              </p:cNvSpPr>
              <p:nvPr/>
            </p:nvSpPr>
            <p:spPr bwMode="auto">
              <a:xfrm>
                <a:off x="747918" y="3171640"/>
                <a:ext cx="2196150" cy="3179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b="1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5 </a:t>
                </a:r>
                <a:r>
                  <a:rPr lang="pt-BR" sz="1400" b="1" dirty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terminais </a:t>
                </a:r>
                <a:r>
                  <a:rPr lang="pt-BR" sz="1400" b="1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Grande SP :</a:t>
                </a:r>
                <a:r>
                  <a:rPr lang="pt-BR" sz="1400" dirty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/>
                </a:r>
                <a:br>
                  <a:rPr lang="pt-BR" sz="1400" dirty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</a:b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Tietê </a:t>
                </a:r>
                <a:r>
                  <a:rPr lang="pt-BR" sz="1400" dirty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/ </a:t>
                </a: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Barra Funda </a:t>
                </a:r>
                <a:r>
                  <a:rPr lang="pt-BR" sz="1400" dirty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/ </a:t>
                </a: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Jabaquara / Guarulhos / Osasco</a:t>
                </a:r>
              </a:p>
              <a:p>
                <a:pPr>
                  <a:lnSpc>
                    <a:spcPct val="150000"/>
                  </a:lnSpc>
                </a:pPr>
                <a:endParaRPr lang="pt-BR" sz="800" dirty="0" smtClean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BR" sz="1400" b="1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9 </a:t>
                </a:r>
                <a:r>
                  <a:rPr lang="pt-BR" sz="1400" b="1" dirty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terminais </a:t>
                </a:r>
                <a:r>
                  <a:rPr lang="pt-BR" sz="1400" b="1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Interior de SP:</a:t>
                </a:r>
                <a:endParaRPr lang="pt-BR" sz="1400" dirty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Campinas / São José dos Campos / Ribeirão Preto / Guarujá / Jundiaí / São Carlos / Mogi das Cruzes / Mogi Mirim / São João da Boa Vista</a:t>
                </a:r>
                <a:endParaRPr lang="pt-BR" sz="1400" dirty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" name="Grupo 2"/>
            <p:cNvGrpSpPr/>
            <p:nvPr/>
          </p:nvGrpSpPr>
          <p:grpSpPr>
            <a:xfrm>
              <a:off x="552507" y="3802459"/>
              <a:ext cx="2944193" cy="2607543"/>
              <a:chOff x="552507" y="3802459"/>
              <a:chExt cx="2944193" cy="2607543"/>
            </a:xfrm>
          </p:grpSpPr>
          <p:sp>
            <p:nvSpPr>
              <p:cNvPr id="57" name="Retângulo 56"/>
              <p:cNvSpPr/>
              <p:nvPr/>
            </p:nvSpPr>
            <p:spPr bwMode="auto">
              <a:xfrm>
                <a:off x="552507" y="4291409"/>
                <a:ext cx="2943498" cy="6731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5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8" name="Retângulo 57"/>
              <p:cNvSpPr/>
              <p:nvPr/>
            </p:nvSpPr>
            <p:spPr bwMode="auto">
              <a:xfrm>
                <a:off x="552507" y="4510678"/>
                <a:ext cx="58196" cy="163953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5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6" name="Retângulo 85"/>
              <p:cNvSpPr>
                <a:spLocks noChangeArrowheads="1"/>
              </p:cNvSpPr>
              <p:nvPr/>
            </p:nvSpPr>
            <p:spPr bwMode="auto">
              <a:xfrm>
                <a:off x="601430" y="4302521"/>
                <a:ext cx="2894575" cy="6269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ts val="2200"/>
                  </a:lnSpc>
                  <a:defRPr/>
                </a:pP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Horários de Embarque e Desembarques</a:t>
                </a:r>
              </a:p>
            </p:txBody>
          </p:sp>
          <p:sp>
            <p:nvSpPr>
              <p:cNvPr id="60" name="Retângulo 59"/>
              <p:cNvSpPr/>
              <p:nvPr/>
            </p:nvSpPr>
            <p:spPr bwMode="auto">
              <a:xfrm>
                <a:off x="552507" y="3802459"/>
                <a:ext cx="2943498" cy="43637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5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" name="Retângulo 60"/>
              <p:cNvSpPr/>
              <p:nvPr/>
            </p:nvSpPr>
            <p:spPr bwMode="auto">
              <a:xfrm>
                <a:off x="552507" y="3902316"/>
                <a:ext cx="58196" cy="163261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5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2" name="Retângulo 85"/>
              <p:cNvSpPr>
                <a:spLocks noChangeArrowheads="1"/>
              </p:cNvSpPr>
              <p:nvPr/>
            </p:nvSpPr>
            <p:spPr bwMode="auto">
              <a:xfrm>
                <a:off x="601430" y="3835796"/>
                <a:ext cx="2894575" cy="3744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pt-BR" sz="1400" dirty="0" smtClean="0">
                    <a:solidFill>
                      <a:srgbClr val="7F7F7F"/>
                    </a:solidFill>
                    <a:latin typeface="Arial" pitchFamily="34" charset="0"/>
                    <a:cs typeface="Arial" pitchFamily="34" charset="0"/>
                  </a:rPr>
                  <a:t>Canal Digital e Projetos Especiais</a:t>
                </a:r>
                <a:endParaRPr lang="pt-BR" sz="1400" dirty="0">
                  <a:solidFill>
                    <a:srgbClr val="7F7F7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6" name="Retângulo 65"/>
              <p:cNvSpPr/>
              <p:nvPr/>
            </p:nvSpPr>
            <p:spPr bwMode="auto">
              <a:xfrm>
                <a:off x="552507" y="5016822"/>
                <a:ext cx="2943498" cy="6731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5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7" name="Retângulo 66"/>
              <p:cNvSpPr/>
              <p:nvPr/>
            </p:nvSpPr>
            <p:spPr bwMode="auto">
              <a:xfrm>
                <a:off x="552507" y="5236091"/>
                <a:ext cx="58196" cy="163953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5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5" name="Retângulo 85"/>
              <p:cNvSpPr>
                <a:spLocks noChangeArrowheads="1"/>
              </p:cNvSpPr>
              <p:nvPr/>
            </p:nvSpPr>
            <p:spPr bwMode="auto">
              <a:xfrm>
                <a:off x="601430" y="5027934"/>
                <a:ext cx="2894575" cy="6269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pt-BR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Vídeo </a:t>
                </a:r>
                <a:r>
                  <a:rPr lang="pt-BR" sz="14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walls</a:t>
                </a:r>
                <a:r>
                  <a:rPr lang="pt-BR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pt-B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com </a:t>
                </a:r>
                <a:r>
                  <a:rPr lang="pt-BR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9 telas de </a:t>
                </a: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46 </a:t>
                </a:r>
                <a:r>
                  <a:rPr lang="pt-BR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polegadas</a:t>
                </a:r>
              </a:p>
            </p:txBody>
          </p:sp>
          <p:sp>
            <p:nvSpPr>
              <p:cNvPr id="71" name="Retângulo 70"/>
              <p:cNvSpPr/>
              <p:nvPr/>
            </p:nvSpPr>
            <p:spPr bwMode="auto">
              <a:xfrm>
                <a:off x="553202" y="5736902"/>
                <a:ext cx="2943498" cy="6731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5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2" name="Retângulo 71"/>
              <p:cNvSpPr/>
              <p:nvPr/>
            </p:nvSpPr>
            <p:spPr bwMode="auto">
              <a:xfrm>
                <a:off x="553202" y="5956171"/>
                <a:ext cx="58196" cy="163953"/>
              </a:xfrm>
              <a:prstGeom prst="rect">
                <a:avLst/>
              </a:prstGeom>
              <a:solidFill>
                <a:srgbClr val="E20A16"/>
              </a:solidFill>
              <a:ln>
                <a:solidFill>
                  <a:srgbClr val="E20A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5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0" name="Retângulo 85"/>
              <p:cNvSpPr>
                <a:spLocks noChangeArrowheads="1"/>
              </p:cNvSpPr>
              <p:nvPr/>
            </p:nvSpPr>
            <p:spPr bwMode="auto">
              <a:xfrm>
                <a:off x="602125" y="5748014"/>
                <a:ext cx="2894575" cy="656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Circulação de </a:t>
                </a:r>
                <a:r>
                  <a:rPr lang="pt-BR" sz="1400" i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pt-BR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392 mil</a:t>
                </a:r>
                <a:r>
                  <a:rPr lang="pt-B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pessoas por dia</a:t>
                </a:r>
                <a:endPara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837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1854</Words>
  <Application>Microsoft Office PowerPoint</Application>
  <PresentationFormat>Apresentação na tela (4:3)</PresentationFormat>
  <Paragraphs>548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0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Pablo Hernandez Alvares de A. Bahr</dc:creator>
  <cp:lastModifiedBy>Vanessa Kazumi Ebarra</cp:lastModifiedBy>
  <cp:revision>34</cp:revision>
  <dcterms:created xsi:type="dcterms:W3CDTF">2014-07-24T19:15:43Z</dcterms:created>
  <dcterms:modified xsi:type="dcterms:W3CDTF">2014-08-05T20:01:35Z</dcterms:modified>
</cp:coreProperties>
</file>